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6"/>
  </p:notesMasterIdLst>
  <p:sldIdLst>
    <p:sldId id="257" r:id="rId2"/>
    <p:sldId id="280" r:id="rId3"/>
    <p:sldId id="276" r:id="rId4"/>
    <p:sldId id="275" r:id="rId5"/>
    <p:sldId id="263" r:id="rId6"/>
    <p:sldId id="299" r:id="rId7"/>
    <p:sldId id="298" r:id="rId8"/>
    <p:sldId id="297" r:id="rId9"/>
    <p:sldId id="269" r:id="rId10"/>
    <p:sldId id="312" r:id="rId11"/>
    <p:sldId id="313" r:id="rId12"/>
    <p:sldId id="273" r:id="rId13"/>
    <p:sldId id="262" r:id="rId14"/>
    <p:sldId id="270" r:id="rId15"/>
    <p:sldId id="272" r:id="rId16"/>
    <p:sldId id="271" r:id="rId17"/>
    <p:sldId id="282" r:id="rId18"/>
    <p:sldId id="300" r:id="rId19"/>
    <p:sldId id="301" r:id="rId20"/>
    <p:sldId id="302" r:id="rId21"/>
    <p:sldId id="304" r:id="rId22"/>
    <p:sldId id="305" r:id="rId23"/>
    <p:sldId id="306" r:id="rId24"/>
    <p:sldId id="290" r:id="rId25"/>
    <p:sldId id="308" r:id="rId26"/>
    <p:sldId id="309" r:id="rId27"/>
    <p:sldId id="291" r:id="rId28"/>
    <p:sldId id="307" r:id="rId29"/>
    <p:sldId id="310" r:id="rId30"/>
    <p:sldId id="311" r:id="rId31"/>
    <p:sldId id="265" r:id="rId32"/>
    <p:sldId id="320" r:id="rId33"/>
    <p:sldId id="318" r:id="rId34"/>
    <p:sldId id="278" r:id="rId35"/>
  </p:sldIdLst>
  <p:sldSz cx="9144000" cy="6858000" type="screen4x3"/>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1E9D6"/>
    <a:srgbClr val="BCCF5E"/>
    <a:srgbClr val="77AA42"/>
    <a:srgbClr val="3333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보통 스타일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E25E649-3F16-4E02-A733-19D2CDBF48F0}" styleName="보통 스타일 3 - 강조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F5AB1C69-6EDB-4FF4-983F-18BD219EF322}" styleName="보통 스타일 2 - 강조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8799B23B-EC83-4686-B30A-512413B5E67A}" styleName="밝은 스타일 3 - 강조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EB344D84-9AFB-497E-A393-DC336BA19D2E}" styleName="보통 스타일 3 - 강조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1FECB4D8-DB02-4DC6-A0A2-4F2EBAE1DC90}" styleName="보통 스타일 1 - 강조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3" autoAdjust="0"/>
    <p:restoredTop sz="83179" autoAdjust="0"/>
  </p:normalViewPr>
  <p:slideViewPr>
    <p:cSldViewPr>
      <p:cViewPr varScale="1">
        <p:scale>
          <a:sx n="96" d="100"/>
          <a:sy n="96" d="100"/>
        </p:scale>
        <p:origin x="-2328" y="-90"/>
      </p:cViewPr>
      <p:guideLst>
        <p:guide orient="horz" pos="2160"/>
        <p:guide pos="2880"/>
      </p:guideLst>
    </p:cSldViewPr>
  </p:slideViewPr>
  <p:notesTextViewPr>
    <p:cViewPr>
      <p:scale>
        <a:sx n="75" d="100"/>
        <a:sy n="75" d="100"/>
      </p:scale>
      <p:origin x="0" y="0"/>
    </p:cViewPr>
  </p:notesTextViewPr>
  <p:sorterViewPr>
    <p:cViewPr>
      <p:scale>
        <a:sx n="50" d="100"/>
        <a:sy n="5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CDAFF19-7803-49ED-807A-7B8453860707}" type="doc">
      <dgm:prSet loTypeId="urn:microsoft.com/office/officeart/2005/8/layout/chevron2" loCatId="process" qsTypeId="urn:microsoft.com/office/officeart/2005/8/quickstyle/simple1" qsCatId="simple" csTypeId="urn:microsoft.com/office/officeart/2005/8/colors/accent3_2" csCatId="accent3" phldr="1"/>
      <dgm:spPr/>
      <dgm:t>
        <a:bodyPr/>
        <a:lstStyle/>
        <a:p>
          <a:pPr latinLnBrk="1"/>
          <a:endParaRPr lang="ko-KR" altLang="en-US"/>
        </a:p>
      </dgm:t>
    </dgm:pt>
    <dgm:pt modelId="{ADB00383-8AC0-4313-8EFE-04DC274F424C}">
      <dgm:prSet phldrT="[텍스트]" custT="1"/>
      <dgm:spPr/>
      <dgm:t>
        <a:bodyPr/>
        <a:lstStyle/>
        <a:p>
          <a:pPr latinLnBrk="1"/>
          <a:r>
            <a:rPr lang="ko-KR" altLang="en-US" sz="1800" b="1" smtClean="0"/>
            <a:t>가격 </a:t>
          </a:r>
          <a:r>
            <a:rPr lang="ko-KR" altLang="en-US" sz="1800" b="1" dirty="0" smtClean="0"/>
            <a:t>예측</a:t>
          </a:r>
          <a:endParaRPr lang="ko-KR" altLang="en-US" sz="1800" b="1" dirty="0"/>
        </a:p>
      </dgm:t>
    </dgm:pt>
    <dgm:pt modelId="{8E0070F4-8344-4831-B9F6-E46BE064C1C2}" type="parTrans" cxnId="{7FE59F6B-31C6-4393-A7A5-C8AB101D8D3F}">
      <dgm:prSet/>
      <dgm:spPr/>
      <dgm:t>
        <a:bodyPr/>
        <a:lstStyle/>
        <a:p>
          <a:pPr latinLnBrk="1"/>
          <a:endParaRPr lang="ko-KR" altLang="en-US"/>
        </a:p>
      </dgm:t>
    </dgm:pt>
    <dgm:pt modelId="{7A5D7F80-1DA7-42F7-A6E2-A731B8FE5547}" type="sibTrans" cxnId="{7FE59F6B-31C6-4393-A7A5-C8AB101D8D3F}">
      <dgm:prSet/>
      <dgm:spPr/>
      <dgm:t>
        <a:bodyPr/>
        <a:lstStyle/>
        <a:p>
          <a:pPr latinLnBrk="1"/>
          <a:endParaRPr lang="ko-KR" altLang="en-US"/>
        </a:p>
      </dgm:t>
    </dgm:pt>
    <dgm:pt modelId="{1290E16E-9A86-4CEB-AB11-FDEF884F7AC4}">
      <dgm:prSet phldrT="[텍스트]" custT="1"/>
      <dgm:spPr>
        <a:solidFill>
          <a:srgbClr val="E1E9D6">
            <a:alpha val="89804"/>
          </a:srgbClr>
        </a:solidFill>
      </dgm:spPr>
      <dgm:t>
        <a:bodyPr/>
        <a:lstStyle/>
        <a:p>
          <a:pPr latinLnBrk="1"/>
          <a:r>
            <a:rPr lang="ko-KR" altLang="en-US" sz="1800" dirty="0" smtClean="0">
              <a:latin typeface="돋움" pitchFamily="50" charset="-127"/>
              <a:ea typeface="돋움" pitchFamily="50" charset="-127"/>
            </a:rPr>
            <a:t>지역별 특성에 따른 미세먼지와 날씨 데이터의 관계성 수집</a:t>
          </a:r>
          <a:endParaRPr lang="ko-KR" altLang="en-US" sz="1800" dirty="0">
            <a:latin typeface="돋움" pitchFamily="50" charset="-127"/>
            <a:ea typeface="돋움" pitchFamily="50" charset="-127"/>
          </a:endParaRPr>
        </a:p>
      </dgm:t>
    </dgm:pt>
    <dgm:pt modelId="{1CD51B56-9CC5-4930-8FEA-16FC774EABA9}" type="parTrans" cxnId="{BE589AA0-BC7B-4B02-BE78-2C5098B4ABAF}">
      <dgm:prSet/>
      <dgm:spPr/>
      <dgm:t>
        <a:bodyPr/>
        <a:lstStyle/>
        <a:p>
          <a:pPr latinLnBrk="1"/>
          <a:endParaRPr lang="ko-KR" altLang="en-US"/>
        </a:p>
      </dgm:t>
    </dgm:pt>
    <dgm:pt modelId="{3C22812F-B573-4629-817A-769EC32107C4}" type="sibTrans" cxnId="{BE589AA0-BC7B-4B02-BE78-2C5098B4ABAF}">
      <dgm:prSet/>
      <dgm:spPr/>
      <dgm:t>
        <a:bodyPr/>
        <a:lstStyle/>
        <a:p>
          <a:pPr latinLnBrk="1"/>
          <a:endParaRPr lang="ko-KR" altLang="en-US"/>
        </a:p>
      </dgm:t>
    </dgm:pt>
    <dgm:pt modelId="{A7A11748-3670-4F36-98A0-7EAC80C20252}">
      <dgm:prSet phldrT="[텍스트]" custT="1"/>
      <dgm:spPr/>
      <dgm:t>
        <a:bodyPr/>
        <a:lstStyle/>
        <a:p>
          <a:pPr latinLnBrk="1"/>
          <a:r>
            <a:rPr lang="ko-KR" altLang="en-US" sz="1800" b="1" dirty="0" smtClean="0"/>
            <a:t>상품 출하</a:t>
          </a:r>
          <a:endParaRPr lang="en-US" altLang="ko-KR" sz="1800" b="1" dirty="0" smtClean="0"/>
        </a:p>
        <a:p>
          <a:pPr latinLnBrk="1"/>
          <a:r>
            <a:rPr lang="ko-KR" altLang="en-US" sz="1800" b="1" dirty="0" smtClean="0"/>
            <a:t>계획 수립 </a:t>
          </a:r>
          <a:endParaRPr lang="ko-KR" altLang="en-US" sz="1800" b="1" dirty="0"/>
        </a:p>
      </dgm:t>
    </dgm:pt>
    <dgm:pt modelId="{9D810BA1-C53A-4604-A002-3E1B2B7817C9}" type="parTrans" cxnId="{3D1BF1CD-1A82-4080-84FC-D7471EA65120}">
      <dgm:prSet/>
      <dgm:spPr/>
      <dgm:t>
        <a:bodyPr/>
        <a:lstStyle/>
        <a:p>
          <a:pPr latinLnBrk="1"/>
          <a:endParaRPr lang="ko-KR" altLang="en-US"/>
        </a:p>
      </dgm:t>
    </dgm:pt>
    <dgm:pt modelId="{251210F1-14D7-4C52-A6F3-B3675023E156}" type="sibTrans" cxnId="{3D1BF1CD-1A82-4080-84FC-D7471EA65120}">
      <dgm:prSet/>
      <dgm:spPr/>
      <dgm:t>
        <a:bodyPr/>
        <a:lstStyle/>
        <a:p>
          <a:pPr latinLnBrk="1"/>
          <a:endParaRPr lang="ko-KR" altLang="en-US"/>
        </a:p>
      </dgm:t>
    </dgm:pt>
    <dgm:pt modelId="{5C9D3FA7-4053-4D75-AB07-CA984B48805C}">
      <dgm:prSet phldrT="[텍스트]" custT="1"/>
      <dgm:spPr>
        <a:solidFill>
          <a:srgbClr val="E1E9D6">
            <a:alpha val="89804"/>
          </a:srgbClr>
        </a:solidFill>
      </dgm:spPr>
      <dgm:t>
        <a:bodyPr/>
        <a:lstStyle/>
        <a:p>
          <a:pPr latinLnBrk="1"/>
          <a:r>
            <a:rPr lang="ko-KR" altLang="en-US" sz="1800" dirty="0" smtClean="0">
              <a:latin typeface="돋움" pitchFamily="50" charset="-127"/>
              <a:ea typeface="돋움" pitchFamily="50" charset="-127"/>
            </a:rPr>
            <a:t>가격의 적정성에 따른 좋은 품질의 상품을 출하 가능</a:t>
          </a:r>
          <a:endParaRPr lang="ko-KR" altLang="en-US" sz="1800" dirty="0">
            <a:latin typeface="돋움" pitchFamily="50" charset="-127"/>
            <a:ea typeface="돋움" pitchFamily="50" charset="-127"/>
          </a:endParaRPr>
        </a:p>
      </dgm:t>
    </dgm:pt>
    <dgm:pt modelId="{099B13A5-8414-417B-A623-C4B02D954DE8}" type="parTrans" cxnId="{3899AAA3-B9E2-4A4E-BCDE-1833301F47D8}">
      <dgm:prSet/>
      <dgm:spPr/>
      <dgm:t>
        <a:bodyPr/>
        <a:lstStyle/>
        <a:p>
          <a:pPr latinLnBrk="1"/>
          <a:endParaRPr lang="ko-KR" altLang="en-US"/>
        </a:p>
      </dgm:t>
    </dgm:pt>
    <dgm:pt modelId="{01C6B951-28D5-478F-AE42-A86B51890BDD}" type="sibTrans" cxnId="{3899AAA3-B9E2-4A4E-BCDE-1833301F47D8}">
      <dgm:prSet/>
      <dgm:spPr/>
      <dgm:t>
        <a:bodyPr/>
        <a:lstStyle/>
        <a:p>
          <a:pPr latinLnBrk="1"/>
          <a:endParaRPr lang="ko-KR" altLang="en-US"/>
        </a:p>
      </dgm:t>
    </dgm:pt>
    <dgm:pt modelId="{A8905AE4-9579-4E48-B970-0D0E767184CA}">
      <dgm:prSet phldrT="[텍스트]" custT="1"/>
      <dgm:spPr/>
      <dgm:t>
        <a:bodyPr/>
        <a:lstStyle/>
        <a:p>
          <a:pPr latinLnBrk="1"/>
          <a:r>
            <a:rPr lang="ko-KR" altLang="en-US" sz="1800" b="1" dirty="0" smtClean="0"/>
            <a:t>품목 추천</a:t>
          </a:r>
          <a:endParaRPr lang="ko-KR" altLang="en-US" sz="1800" b="1" dirty="0"/>
        </a:p>
      </dgm:t>
    </dgm:pt>
    <dgm:pt modelId="{264CE323-0E3F-4295-9F09-2DBFD13907B2}" type="parTrans" cxnId="{96E5336E-BE77-44EA-ACEE-8A8F252A513F}">
      <dgm:prSet/>
      <dgm:spPr/>
      <dgm:t>
        <a:bodyPr/>
        <a:lstStyle/>
        <a:p>
          <a:pPr latinLnBrk="1"/>
          <a:endParaRPr lang="ko-KR" altLang="en-US"/>
        </a:p>
      </dgm:t>
    </dgm:pt>
    <dgm:pt modelId="{FB22FEBA-3E17-4995-965A-A540147A2A3B}" type="sibTrans" cxnId="{96E5336E-BE77-44EA-ACEE-8A8F252A513F}">
      <dgm:prSet/>
      <dgm:spPr/>
      <dgm:t>
        <a:bodyPr/>
        <a:lstStyle/>
        <a:p>
          <a:pPr latinLnBrk="1"/>
          <a:endParaRPr lang="ko-KR" altLang="en-US"/>
        </a:p>
      </dgm:t>
    </dgm:pt>
    <dgm:pt modelId="{56102B7D-76C9-4431-9BAD-885F8E3E223E}">
      <dgm:prSet phldrT="[텍스트]" custT="1"/>
      <dgm:spPr>
        <a:solidFill>
          <a:srgbClr val="E1E9D6">
            <a:alpha val="89804"/>
          </a:srgbClr>
        </a:solidFill>
      </dgm:spPr>
      <dgm:t>
        <a:bodyPr/>
        <a:lstStyle/>
        <a:p>
          <a:pPr latinLnBrk="1"/>
          <a:r>
            <a:rPr lang="ko-KR" altLang="en-US" sz="1800" dirty="0" smtClean="0">
              <a:latin typeface="돋움" pitchFamily="50" charset="-127"/>
              <a:ea typeface="돋움" pitchFamily="50" charset="-127"/>
            </a:rPr>
            <a:t>지역별 미세먼지에 영향을 적게 받는 품목 선별</a:t>
          </a:r>
          <a:endParaRPr lang="ko-KR" altLang="en-US" sz="1800" dirty="0">
            <a:latin typeface="돋움" pitchFamily="50" charset="-127"/>
            <a:ea typeface="돋움" pitchFamily="50" charset="-127"/>
          </a:endParaRPr>
        </a:p>
      </dgm:t>
    </dgm:pt>
    <dgm:pt modelId="{C8F1AB78-76D4-484C-B4CE-15CF8D4762FD}" type="parTrans" cxnId="{FB9F7FBE-E1B6-4498-B30C-AB27EF94E0CC}">
      <dgm:prSet/>
      <dgm:spPr/>
      <dgm:t>
        <a:bodyPr/>
        <a:lstStyle/>
        <a:p>
          <a:pPr latinLnBrk="1"/>
          <a:endParaRPr lang="ko-KR" altLang="en-US"/>
        </a:p>
      </dgm:t>
    </dgm:pt>
    <dgm:pt modelId="{2D022E14-8E6D-49E3-8253-96B8FB814F25}" type="sibTrans" cxnId="{FB9F7FBE-E1B6-4498-B30C-AB27EF94E0CC}">
      <dgm:prSet/>
      <dgm:spPr/>
      <dgm:t>
        <a:bodyPr/>
        <a:lstStyle/>
        <a:p>
          <a:pPr latinLnBrk="1"/>
          <a:endParaRPr lang="ko-KR" altLang="en-US"/>
        </a:p>
      </dgm:t>
    </dgm:pt>
    <dgm:pt modelId="{69D410E1-B3A1-4088-9D27-3EA38AC8643F}">
      <dgm:prSet phldrT="[텍스트]" custT="1"/>
      <dgm:spPr>
        <a:solidFill>
          <a:srgbClr val="E1E9D6">
            <a:alpha val="89804"/>
          </a:srgbClr>
        </a:solidFill>
      </dgm:spPr>
      <dgm:t>
        <a:bodyPr/>
        <a:lstStyle/>
        <a:p>
          <a:pPr latinLnBrk="1"/>
          <a:r>
            <a:rPr lang="ko-KR" altLang="en-US" sz="1800" dirty="0" smtClean="0">
              <a:latin typeface="돋움" pitchFamily="50" charset="-127"/>
              <a:ea typeface="돋움" pitchFamily="50" charset="-127"/>
            </a:rPr>
            <a:t>농가에게 선별한 품목 추천 및 권장</a:t>
          </a:r>
          <a:endParaRPr lang="ko-KR" altLang="en-US" sz="1800" dirty="0">
            <a:latin typeface="돋움" pitchFamily="50" charset="-127"/>
            <a:ea typeface="돋움" pitchFamily="50" charset="-127"/>
          </a:endParaRPr>
        </a:p>
      </dgm:t>
    </dgm:pt>
    <dgm:pt modelId="{49C8C6CA-B919-452B-A427-373968880930}" type="parTrans" cxnId="{EC673D78-CCDC-40AE-9B2E-D8757F9C4EBB}">
      <dgm:prSet/>
      <dgm:spPr/>
      <dgm:t>
        <a:bodyPr/>
        <a:lstStyle/>
        <a:p>
          <a:pPr latinLnBrk="1"/>
          <a:endParaRPr lang="ko-KR" altLang="en-US"/>
        </a:p>
      </dgm:t>
    </dgm:pt>
    <dgm:pt modelId="{05B933A9-2FEF-4104-AD35-FC56DF0BD497}" type="sibTrans" cxnId="{EC673D78-CCDC-40AE-9B2E-D8757F9C4EBB}">
      <dgm:prSet/>
      <dgm:spPr/>
      <dgm:t>
        <a:bodyPr/>
        <a:lstStyle/>
        <a:p>
          <a:pPr latinLnBrk="1"/>
          <a:endParaRPr lang="ko-KR" altLang="en-US"/>
        </a:p>
      </dgm:t>
    </dgm:pt>
    <dgm:pt modelId="{353E23B4-746F-45A2-8D20-071A0E282A49}">
      <dgm:prSet custT="1"/>
      <dgm:spPr/>
      <dgm:t>
        <a:bodyPr/>
        <a:lstStyle/>
        <a:p>
          <a:pPr latinLnBrk="1"/>
          <a:r>
            <a:rPr lang="ko-KR" altLang="en-US" sz="1800" dirty="0" smtClean="0">
              <a:latin typeface="돋움" pitchFamily="50" charset="-127"/>
              <a:ea typeface="돋움" pitchFamily="50" charset="-127"/>
            </a:rPr>
            <a:t>농가 소득 증진 효과</a:t>
          </a:r>
          <a:endParaRPr lang="ko-KR" altLang="en-US" sz="1800" dirty="0">
            <a:latin typeface="돋움" pitchFamily="50" charset="-127"/>
            <a:ea typeface="돋움" pitchFamily="50" charset="-127"/>
          </a:endParaRPr>
        </a:p>
      </dgm:t>
    </dgm:pt>
    <dgm:pt modelId="{0B1E8760-DEDD-47E3-854F-414A6A1BAE79}" type="parTrans" cxnId="{EC5742B8-DF80-4897-930B-50BC766CA4C0}">
      <dgm:prSet/>
      <dgm:spPr/>
      <dgm:t>
        <a:bodyPr/>
        <a:lstStyle/>
        <a:p>
          <a:pPr latinLnBrk="1"/>
          <a:endParaRPr lang="ko-KR" altLang="en-US"/>
        </a:p>
      </dgm:t>
    </dgm:pt>
    <dgm:pt modelId="{C29BC03E-7BBD-4837-AC7C-C9F0986D1273}" type="sibTrans" cxnId="{EC5742B8-DF80-4897-930B-50BC766CA4C0}">
      <dgm:prSet/>
      <dgm:spPr/>
      <dgm:t>
        <a:bodyPr/>
        <a:lstStyle/>
        <a:p>
          <a:pPr latinLnBrk="1"/>
          <a:endParaRPr lang="ko-KR" altLang="en-US"/>
        </a:p>
      </dgm:t>
    </dgm:pt>
    <dgm:pt modelId="{3D044511-9C4C-49A9-9F4F-FFBC54032DCE}">
      <dgm:prSet custT="1"/>
      <dgm:spPr/>
      <dgm:t>
        <a:bodyPr/>
        <a:lstStyle/>
        <a:p>
          <a:pPr latinLnBrk="1"/>
          <a:r>
            <a:rPr lang="ko-KR" altLang="en-US" sz="1800" dirty="0" smtClean="0">
              <a:latin typeface="돋움" pitchFamily="50" charset="-127"/>
              <a:ea typeface="돋움" pitchFamily="50" charset="-127"/>
            </a:rPr>
            <a:t>가격 예측 추이도 </a:t>
          </a:r>
          <a:endParaRPr lang="ko-KR" altLang="en-US" sz="1800" dirty="0">
            <a:latin typeface="돋움" pitchFamily="50" charset="-127"/>
            <a:ea typeface="돋움" pitchFamily="50" charset="-127"/>
          </a:endParaRPr>
        </a:p>
      </dgm:t>
    </dgm:pt>
    <dgm:pt modelId="{672A273D-2036-4CE6-8A36-E26B5FD142EA}" type="parTrans" cxnId="{0B77E3E2-69FE-4C8B-9312-DF4B22E8BCE3}">
      <dgm:prSet/>
      <dgm:spPr/>
      <dgm:t>
        <a:bodyPr/>
        <a:lstStyle/>
        <a:p>
          <a:pPr latinLnBrk="1"/>
          <a:endParaRPr lang="ko-KR" altLang="en-US"/>
        </a:p>
      </dgm:t>
    </dgm:pt>
    <dgm:pt modelId="{97170EDD-68F9-41BC-AA36-59C88EAEAFFD}" type="sibTrans" cxnId="{0B77E3E2-69FE-4C8B-9312-DF4B22E8BCE3}">
      <dgm:prSet/>
      <dgm:spPr/>
      <dgm:t>
        <a:bodyPr/>
        <a:lstStyle/>
        <a:p>
          <a:pPr latinLnBrk="1"/>
          <a:endParaRPr lang="ko-KR" altLang="en-US"/>
        </a:p>
      </dgm:t>
    </dgm:pt>
    <dgm:pt modelId="{C2CAF02D-F9EF-4CF3-A2AD-F077AD7F32C9}" type="pres">
      <dgm:prSet presAssocID="{8CDAFF19-7803-49ED-807A-7B8453860707}" presName="linearFlow" presStyleCnt="0">
        <dgm:presLayoutVars>
          <dgm:dir/>
          <dgm:animLvl val="lvl"/>
          <dgm:resizeHandles val="exact"/>
        </dgm:presLayoutVars>
      </dgm:prSet>
      <dgm:spPr/>
      <dgm:t>
        <a:bodyPr/>
        <a:lstStyle/>
        <a:p>
          <a:pPr latinLnBrk="1"/>
          <a:endParaRPr lang="ko-KR" altLang="en-US"/>
        </a:p>
      </dgm:t>
    </dgm:pt>
    <dgm:pt modelId="{4FC23D5B-9050-4582-861C-1D7FF82E2EA1}" type="pres">
      <dgm:prSet presAssocID="{ADB00383-8AC0-4313-8EFE-04DC274F424C}" presName="composite" presStyleCnt="0"/>
      <dgm:spPr/>
    </dgm:pt>
    <dgm:pt modelId="{388EC9DE-2231-42FF-B26D-C0147FCFAF55}" type="pres">
      <dgm:prSet presAssocID="{ADB00383-8AC0-4313-8EFE-04DC274F424C}" presName="parentText" presStyleLbl="alignNode1" presStyleIdx="0" presStyleCnt="3">
        <dgm:presLayoutVars>
          <dgm:chMax val="1"/>
          <dgm:bulletEnabled val="1"/>
        </dgm:presLayoutVars>
      </dgm:prSet>
      <dgm:spPr/>
      <dgm:t>
        <a:bodyPr/>
        <a:lstStyle/>
        <a:p>
          <a:pPr latinLnBrk="1"/>
          <a:endParaRPr lang="ko-KR" altLang="en-US"/>
        </a:p>
      </dgm:t>
    </dgm:pt>
    <dgm:pt modelId="{E25C3656-EFC2-4716-B3C1-79A82E50AFCC}" type="pres">
      <dgm:prSet presAssocID="{ADB00383-8AC0-4313-8EFE-04DC274F424C}" presName="descendantText" presStyleLbl="alignAcc1" presStyleIdx="0" presStyleCnt="3">
        <dgm:presLayoutVars>
          <dgm:bulletEnabled val="1"/>
        </dgm:presLayoutVars>
      </dgm:prSet>
      <dgm:spPr/>
      <dgm:t>
        <a:bodyPr/>
        <a:lstStyle/>
        <a:p>
          <a:pPr latinLnBrk="1"/>
          <a:endParaRPr lang="ko-KR" altLang="en-US"/>
        </a:p>
      </dgm:t>
    </dgm:pt>
    <dgm:pt modelId="{CEDAA91D-F51B-41EC-82B4-9B1AC406E794}" type="pres">
      <dgm:prSet presAssocID="{7A5D7F80-1DA7-42F7-A6E2-A731B8FE5547}" presName="sp" presStyleCnt="0"/>
      <dgm:spPr/>
    </dgm:pt>
    <dgm:pt modelId="{9ECB0D62-07F2-483C-B4DA-3D94AA684731}" type="pres">
      <dgm:prSet presAssocID="{A7A11748-3670-4F36-98A0-7EAC80C20252}" presName="composite" presStyleCnt="0"/>
      <dgm:spPr/>
    </dgm:pt>
    <dgm:pt modelId="{AC01D9B4-0B55-4E11-A0C5-9714477BBB4F}" type="pres">
      <dgm:prSet presAssocID="{A7A11748-3670-4F36-98A0-7EAC80C20252}" presName="parentText" presStyleLbl="alignNode1" presStyleIdx="1" presStyleCnt="3">
        <dgm:presLayoutVars>
          <dgm:chMax val="1"/>
          <dgm:bulletEnabled val="1"/>
        </dgm:presLayoutVars>
      </dgm:prSet>
      <dgm:spPr/>
      <dgm:t>
        <a:bodyPr/>
        <a:lstStyle/>
        <a:p>
          <a:pPr latinLnBrk="1"/>
          <a:endParaRPr lang="ko-KR" altLang="en-US"/>
        </a:p>
      </dgm:t>
    </dgm:pt>
    <dgm:pt modelId="{A196397E-43A3-4358-B490-9AD3D3DA1438}" type="pres">
      <dgm:prSet presAssocID="{A7A11748-3670-4F36-98A0-7EAC80C20252}" presName="descendantText" presStyleLbl="alignAcc1" presStyleIdx="1" presStyleCnt="3">
        <dgm:presLayoutVars>
          <dgm:bulletEnabled val="1"/>
        </dgm:presLayoutVars>
      </dgm:prSet>
      <dgm:spPr/>
      <dgm:t>
        <a:bodyPr/>
        <a:lstStyle/>
        <a:p>
          <a:pPr latinLnBrk="1"/>
          <a:endParaRPr lang="ko-KR" altLang="en-US"/>
        </a:p>
      </dgm:t>
    </dgm:pt>
    <dgm:pt modelId="{90075C4F-40B9-4245-90E1-637EF95CFDD6}" type="pres">
      <dgm:prSet presAssocID="{251210F1-14D7-4C52-A6F3-B3675023E156}" presName="sp" presStyleCnt="0"/>
      <dgm:spPr/>
    </dgm:pt>
    <dgm:pt modelId="{CE0772AA-837D-484C-8469-806E4B6B2399}" type="pres">
      <dgm:prSet presAssocID="{A8905AE4-9579-4E48-B970-0D0E767184CA}" presName="composite" presStyleCnt="0"/>
      <dgm:spPr/>
    </dgm:pt>
    <dgm:pt modelId="{24B0105B-1B08-480A-8279-D7A58637C395}" type="pres">
      <dgm:prSet presAssocID="{A8905AE4-9579-4E48-B970-0D0E767184CA}" presName="parentText" presStyleLbl="alignNode1" presStyleIdx="2" presStyleCnt="3">
        <dgm:presLayoutVars>
          <dgm:chMax val="1"/>
          <dgm:bulletEnabled val="1"/>
        </dgm:presLayoutVars>
      </dgm:prSet>
      <dgm:spPr/>
      <dgm:t>
        <a:bodyPr/>
        <a:lstStyle/>
        <a:p>
          <a:pPr latinLnBrk="1"/>
          <a:endParaRPr lang="ko-KR" altLang="en-US"/>
        </a:p>
      </dgm:t>
    </dgm:pt>
    <dgm:pt modelId="{72F60D9F-056B-4F11-88E2-9E2885646179}" type="pres">
      <dgm:prSet presAssocID="{A8905AE4-9579-4E48-B970-0D0E767184CA}" presName="descendantText" presStyleLbl="alignAcc1" presStyleIdx="2" presStyleCnt="3">
        <dgm:presLayoutVars>
          <dgm:bulletEnabled val="1"/>
        </dgm:presLayoutVars>
      </dgm:prSet>
      <dgm:spPr/>
      <dgm:t>
        <a:bodyPr/>
        <a:lstStyle/>
        <a:p>
          <a:pPr latinLnBrk="1"/>
          <a:endParaRPr lang="ko-KR" altLang="en-US"/>
        </a:p>
      </dgm:t>
    </dgm:pt>
  </dgm:ptLst>
  <dgm:cxnLst>
    <dgm:cxn modelId="{E558B781-8866-48FC-944C-9908BFA8439B}" type="presOf" srcId="{1290E16E-9A86-4CEB-AB11-FDEF884F7AC4}" destId="{E25C3656-EFC2-4716-B3C1-79A82E50AFCC}" srcOrd="0" destOrd="0" presId="urn:microsoft.com/office/officeart/2005/8/layout/chevron2"/>
    <dgm:cxn modelId="{EC5742B8-DF80-4897-930B-50BC766CA4C0}" srcId="{A7A11748-3670-4F36-98A0-7EAC80C20252}" destId="{353E23B4-746F-45A2-8D20-071A0E282A49}" srcOrd="1" destOrd="0" parTransId="{0B1E8760-DEDD-47E3-854F-414A6A1BAE79}" sibTransId="{C29BC03E-7BBD-4837-AC7C-C9F0986D1273}"/>
    <dgm:cxn modelId="{7FE59F6B-31C6-4393-A7A5-C8AB101D8D3F}" srcId="{8CDAFF19-7803-49ED-807A-7B8453860707}" destId="{ADB00383-8AC0-4313-8EFE-04DC274F424C}" srcOrd="0" destOrd="0" parTransId="{8E0070F4-8344-4831-B9F6-E46BE064C1C2}" sibTransId="{7A5D7F80-1DA7-42F7-A6E2-A731B8FE5547}"/>
    <dgm:cxn modelId="{3D1BF1CD-1A82-4080-84FC-D7471EA65120}" srcId="{8CDAFF19-7803-49ED-807A-7B8453860707}" destId="{A7A11748-3670-4F36-98A0-7EAC80C20252}" srcOrd="1" destOrd="0" parTransId="{9D810BA1-C53A-4604-A002-3E1B2B7817C9}" sibTransId="{251210F1-14D7-4C52-A6F3-B3675023E156}"/>
    <dgm:cxn modelId="{96E5336E-BE77-44EA-ACEE-8A8F252A513F}" srcId="{8CDAFF19-7803-49ED-807A-7B8453860707}" destId="{A8905AE4-9579-4E48-B970-0D0E767184CA}" srcOrd="2" destOrd="0" parTransId="{264CE323-0E3F-4295-9F09-2DBFD13907B2}" sibTransId="{FB22FEBA-3E17-4995-965A-A540147A2A3B}"/>
    <dgm:cxn modelId="{EC673D78-CCDC-40AE-9B2E-D8757F9C4EBB}" srcId="{A8905AE4-9579-4E48-B970-0D0E767184CA}" destId="{69D410E1-B3A1-4088-9D27-3EA38AC8643F}" srcOrd="1" destOrd="0" parTransId="{49C8C6CA-B919-452B-A427-373968880930}" sibTransId="{05B933A9-2FEF-4104-AD35-FC56DF0BD497}"/>
    <dgm:cxn modelId="{63B2F8A2-2D67-474D-A936-F1C9F3AA4384}" type="presOf" srcId="{56102B7D-76C9-4431-9BAD-885F8E3E223E}" destId="{72F60D9F-056B-4F11-88E2-9E2885646179}" srcOrd="0" destOrd="0" presId="urn:microsoft.com/office/officeart/2005/8/layout/chevron2"/>
    <dgm:cxn modelId="{0B77E3E2-69FE-4C8B-9312-DF4B22E8BCE3}" srcId="{ADB00383-8AC0-4313-8EFE-04DC274F424C}" destId="{3D044511-9C4C-49A9-9F4F-FFBC54032DCE}" srcOrd="1" destOrd="0" parTransId="{672A273D-2036-4CE6-8A36-E26B5FD142EA}" sibTransId="{97170EDD-68F9-41BC-AA36-59C88EAEAFFD}"/>
    <dgm:cxn modelId="{D6D72064-7006-4C50-9CFC-380E3518FDB6}" type="presOf" srcId="{8CDAFF19-7803-49ED-807A-7B8453860707}" destId="{C2CAF02D-F9EF-4CF3-A2AD-F077AD7F32C9}" srcOrd="0" destOrd="0" presId="urn:microsoft.com/office/officeart/2005/8/layout/chevron2"/>
    <dgm:cxn modelId="{F8D1DAB0-1CF2-4166-A412-91DB0B5BAA6A}" type="presOf" srcId="{5C9D3FA7-4053-4D75-AB07-CA984B48805C}" destId="{A196397E-43A3-4358-B490-9AD3D3DA1438}" srcOrd="0" destOrd="0" presId="urn:microsoft.com/office/officeart/2005/8/layout/chevron2"/>
    <dgm:cxn modelId="{14BDF793-65E1-48F8-9305-AD53D988F881}" type="presOf" srcId="{A7A11748-3670-4F36-98A0-7EAC80C20252}" destId="{AC01D9B4-0B55-4E11-A0C5-9714477BBB4F}" srcOrd="0" destOrd="0" presId="urn:microsoft.com/office/officeart/2005/8/layout/chevron2"/>
    <dgm:cxn modelId="{FB9F7FBE-E1B6-4498-B30C-AB27EF94E0CC}" srcId="{A8905AE4-9579-4E48-B970-0D0E767184CA}" destId="{56102B7D-76C9-4431-9BAD-885F8E3E223E}" srcOrd="0" destOrd="0" parTransId="{C8F1AB78-76D4-484C-B4CE-15CF8D4762FD}" sibTransId="{2D022E14-8E6D-49E3-8253-96B8FB814F25}"/>
    <dgm:cxn modelId="{5DCE4C2F-4DBE-41BC-AC36-1F28438EE01F}" type="presOf" srcId="{353E23B4-746F-45A2-8D20-071A0E282A49}" destId="{A196397E-43A3-4358-B490-9AD3D3DA1438}" srcOrd="0" destOrd="1" presId="urn:microsoft.com/office/officeart/2005/8/layout/chevron2"/>
    <dgm:cxn modelId="{4774FEDA-3D36-4E22-B69A-D427CC3B2B22}" type="presOf" srcId="{ADB00383-8AC0-4313-8EFE-04DC274F424C}" destId="{388EC9DE-2231-42FF-B26D-C0147FCFAF55}" srcOrd="0" destOrd="0" presId="urn:microsoft.com/office/officeart/2005/8/layout/chevron2"/>
    <dgm:cxn modelId="{6837682E-256D-4FBD-9C39-2DBA37717730}" type="presOf" srcId="{A8905AE4-9579-4E48-B970-0D0E767184CA}" destId="{24B0105B-1B08-480A-8279-D7A58637C395}" srcOrd="0" destOrd="0" presId="urn:microsoft.com/office/officeart/2005/8/layout/chevron2"/>
    <dgm:cxn modelId="{3899AAA3-B9E2-4A4E-BCDE-1833301F47D8}" srcId="{A7A11748-3670-4F36-98A0-7EAC80C20252}" destId="{5C9D3FA7-4053-4D75-AB07-CA984B48805C}" srcOrd="0" destOrd="0" parTransId="{099B13A5-8414-417B-A623-C4B02D954DE8}" sibTransId="{01C6B951-28D5-478F-AE42-A86B51890BDD}"/>
    <dgm:cxn modelId="{6DE42DE3-C30B-4D1C-B858-73E68973B95E}" type="presOf" srcId="{69D410E1-B3A1-4088-9D27-3EA38AC8643F}" destId="{72F60D9F-056B-4F11-88E2-9E2885646179}" srcOrd="0" destOrd="1" presId="urn:microsoft.com/office/officeart/2005/8/layout/chevron2"/>
    <dgm:cxn modelId="{43E4CCC1-88C2-456A-8DFF-4AF1B0260C23}" type="presOf" srcId="{3D044511-9C4C-49A9-9F4F-FFBC54032DCE}" destId="{E25C3656-EFC2-4716-B3C1-79A82E50AFCC}" srcOrd="0" destOrd="1" presId="urn:microsoft.com/office/officeart/2005/8/layout/chevron2"/>
    <dgm:cxn modelId="{BE589AA0-BC7B-4B02-BE78-2C5098B4ABAF}" srcId="{ADB00383-8AC0-4313-8EFE-04DC274F424C}" destId="{1290E16E-9A86-4CEB-AB11-FDEF884F7AC4}" srcOrd="0" destOrd="0" parTransId="{1CD51B56-9CC5-4930-8FEA-16FC774EABA9}" sibTransId="{3C22812F-B573-4629-817A-769EC32107C4}"/>
    <dgm:cxn modelId="{BCD1F4B4-598B-403F-89AE-EC6F2DA13046}" type="presParOf" srcId="{C2CAF02D-F9EF-4CF3-A2AD-F077AD7F32C9}" destId="{4FC23D5B-9050-4582-861C-1D7FF82E2EA1}" srcOrd="0" destOrd="0" presId="urn:microsoft.com/office/officeart/2005/8/layout/chevron2"/>
    <dgm:cxn modelId="{A4A24B77-6C7F-4AB4-958F-DDCFF63F5B7A}" type="presParOf" srcId="{4FC23D5B-9050-4582-861C-1D7FF82E2EA1}" destId="{388EC9DE-2231-42FF-B26D-C0147FCFAF55}" srcOrd="0" destOrd="0" presId="urn:microsoft.com/office/officeart/2005/8/layout/chevron2"/>
    <dgm:cxn modelId="{5EEE9F95-6B69-47E3-A4A9-AE2899F7EBD4}" type="presParOf" srcId="{4FC23D5B-9050-4582-861C-1D7FF82E2EA1}" destId="{E25C3656-EFC2-4716-B3C1-79A82E50AFCC}" srcOrd="1" destOrd="0" presId="urn:microsoft.com/office/officeart/2005/8/layout/chevron2"/>
    <dgm:cxn modelId="{725A0980-8F61-4265-BAE5-D8D98BEE7573}" type="presParOf" srcId="{C2CAF02D-F9EF-4CF3-A2AD-F077AD7F32C9}" destId="{CEDAA91D-F51B-41EC-82B4-9B1AC406E794}" srcOrd="1" destOrd="0" presId="urn:microsoft.com/office/officeart/2005/8/layout/chevron2"/>
    <dgm:cxn modelId="{F094FCB8-F7D6-4CA6-8B55-3C292401485F}" type="presParOf" srcId="{C2CAF02D-F9EF-4CF3-A2AD-F077AD7F32C9}" destId="{9ECB0D62-07F2-483C-B4DA-3D94AA684731}" srcOrd="2" destOrd="0" presId="urn:microsoft.com/office/officeart/2005/8/layout/chevron2"/>
    <dgm:cxn modelId="{8618F526-918D-408B-BFD6-81BAD48D458F}" type="presParOf" srcId="{9ECB0D62-07F2-483C-B4DA-3D94AA684731}" destId="{AC01D9B4-0B55-4E11-A0C5-9714477BBB4F}" srcOrd="0" destOrd="0" presId="urn:microsoft.com/office/officeart/2005/8/layout/chevron2"/>
    <dgm:cxn modelId="{5D2D5A55-50DD-4BBB-ACB8-99EB778C83F0}" type="presParOf" srcId="{9ECB0D62-07F2-483C-B4DA-3D94AA684731}" destId="{A196397E-43A3-4358-B490-9AD3D3DA1438}" srcOrd="1" destOrd="0" presId="urn:microsoft.com/office/officeart/2005/8/layout/chevron2"/>
    <dgm:cxn modelId="{B3636E9D-0343-4ADC-813B-AABE27E1F27F}" type="presParOf" srcId="{C2CAF02D-F9EF-4CF3-A2AD-F077AD7F32C9}" destId="{90075C4F-40B9-4245-90E1-637EF95CFDD6}" srcOrd="3" destOrd="0" presId="urn:microsoft.com/office/officeart/2005/8/layout/chevron2"/>
    <dgm:cxn modelId="{CF961692-6621-4DEF-A243-CDAAF92C8361}" type="presParOf" srcId="{C2CAF02D-F9EF-4CF3-A2AD-F077AD7F32C9}" destId="{CE0772AA-837D-484C-8469-806E4B6B2399}" srcOrd="4" destOrd="0" presId="urn:microsoft.com/office/officeart/2005/8/layout/chevron2"/>
    <dgm:cxn modelId="{10072519-4C21-4842-BC6A-C58B88FDF8F2}" type="presParOf" srcId="{CE0772AA-837D-484C-8469-806E4B6B2399}" destId="{24B0105B-1B08-480A-8279-D7A58637C395}" srcOrd="0" destOrd="0" presId="urn:microsoft.com/office/officeart/2005/8/layout/chevron2"/>
    <dgm:cxn modelId="{0E906577-9F29-4799-AF44-09B69B9FD7A0}" type="presParOf" srcId="{CE0772AA-837D-484C-8469-806E4B6B2399}" destId="{72F60D9F-056B-4F11-88E2-9E2885646179}"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CDA1D87-3CD1-452F-BA27-263F967294EE}" type="doc">
      <dgm:prSet loTypeId="urn:microsoft.com/office/officeart/2005/8/layout/vList5" loCatId="list" qsTypeId="urn:microsoft.com/office/officeart/2005/8/quickstyle/simple1" qsCatId="simple" csTypeId="urn:microsoft.com/office/officeart/2005/8/colors/accent3_2" csCatId="accent3" phldr="1"/>
      <dgm:spPr/>
      <dgm:t>
        <a:bodyPr/>
        <a:lstStyle/>
        <a:p>
          <a:pPr latinLnBrk="1"/>
          <a:endParaRPr lang="ko-KR" altLang="en-US"/>
        </a:p>
      </dgm:t>
    </dgm:pt>
    <dgm:pt modelId="{62F5E2B3-56BE-4DFE-B4DD-CBE950DDDD22}">
      <dgm:prSet phldrT="[텍스트]" custT="1"/>
      <dgm:spPr/>
      <dgm:t>
        <a:bodyPr/>
        <a:lstStyle/>
        <a:p>
          <a:pPr latinLnBrk="1"/>
          <a:r>
            <a:rPr lang="ko-KR" altLang="en-US" sz="2400" b="1" dirty="0" smtClean="0"/>
            <a:t>농가</a:t>
          </a:r>
          <a:endParaRPr lang="ko-KR" altLang="en-US" sz="2400" b="1" dirty="0"/>
        </a:p>
      </dgm:t>
    </dgm:pt>
    <dgm:pt modelId="{F76E6B25-20FA-4FDE-A5E9-FAF3D4D65D8C}" type="parTrans" cxnId="{0AE5FE77-821D-41DF-B3B7-25DAB558166D}">
      <dgm:prSet/>
      <dgm:spPr/>
      <dgm:t>
        <a:bodyPr/>
        <a:lstStyle/>
        <a:p>
          <a:pPr latinLnBrk="1"/>
          <a:endParaRPr lang="ko-KR" altLang="en-US"/>
        </a:p>
      </dgm:t>
    </dgm:pt>
    <dgm:pt modelId="{6FCB27BC-88B9-465C-A41F-89F8539EE83E}" type="sibTrans" cxnId="{0AE5FE77-821D-41DF-B3B7-25DAB558166D}">
      <dgm:prSet/>
      <dgm:spPr/>
      <dgm:t>
        <a:bodyPr/>
        <a:lstStyle/>
        <a:p>
          <a:pPr latinLnBrk="1"/>
          <a:endParaRPr lang="ko-KR" altLang="en-US"/>
        </a:p>
      </dgm:t>
    </dgm:pt>
    <dgm:pt modelId="{CB1C96F9-CB8B-403A-ADA3-D686495E9810}">
      <dgm:prSet phldrT="[텍스트]" custT="1"/>
      <dgm:spPr/>
      <dgm:t>
        <a:bodyPr/>
        <a:lstStyle/>
        <a:p>
          <a:pPr latinLnBrk="1"/>
          <a:r>
            <a:rPr lang="ko-KR" altLang="en-US" sz="1800" dirty="0" smtClean="0">
              <a:latin typeface="돋움" pitchFamily="50" charset="-127"/>
              <a:ea typeface="돋움" pitchFamily="50" charset="-127"/>
            </a:rPr>
            <a:t>상품의 품질과 출하 계획 수립으로 농가 소득 증진 효과</a:t>
          </a:r>
          <a:endParaRPr lang="ko-KR" altLang="en-US" sz="1800" dirty="0">
            <a:latin typeface="돋움" pitchFamily="50" charset="-127"/>
            <a:ea typeface="돋움" pitchFamily="50" charset="-127"/>
          </a:endParaRPr>
        </a:p>
      </dgm:t>
    </dgm:pt>
    <dgm:pt modelId="{7340D86C-83B6-4A42-B77D-14C446E8E2E2}" type="parTrans" cxnId="{4AA10901-B43B-4E31-ADE5-E7998FDA66E1}">
      <dgm:prSet/>
      <dgm:spPr/>
      <dgm:t>
        <a:bodyPr/>
        <a:lstStyle/>
        <a:p>
          <a:pPr latinLnBrk="1"/>
          <a:endParaRPr lang="ko-KR" altLang="en-US"/>
        </a:p>
      </dgm:t>
    </dgm:pt>
    <dgm:pt modelId="{5B9B55DF-931B-4013-8D75-2401523C3BE7}" type="sibTrans" cxnId="{4AA10901-B43B-4E31-ADE5-E7998FDA66E1}">
      <dgm:prSet/>
      <dgm:spPr/>
      <dgm:t>
        <a:bodyPr/>
        <a:lstStyle/>
        <a:p>
          <a:pPr latinLnBrk="1"/>
          <a:endParaRPr lang="ko-KR" altLang="en-US"/>
        </a:p>
      </dgm:t>
    </dgm:pt>
    <dgm:pt modelId="{1AE04279-67F5-4A00-9CFC-15B35AF11750}">
      <dgm:prSet phldrT="[텍스트]" custT="1"/>
      <dgm:spPr/>
      <dgm:t>
        <a:bodyPr/>
        <a:lstStyle/>
        <a:p>
          <a:pPr latinLnBrk="1"/>
          <a:r>
            <a:rPr lang="ko-KR" altLang="en-US" sz="2400" b="1" dirty="0" smtClean="0"/>
            <a:t>정부</a:t>
          </a:r>
          <a:endParaRPr lang="ko-KR" altLang="en-US" sz="2400" b="1" dirty="0"/>
        </a:p>
      </dgm:t>
    </dgm:pt>
    <dgm:pt modelId="{E702F4AD-15E4-4B9C-9BCA-C7027D742DB2}" type="parTrans" cxnId="{CFA68EFB-2E08-4EFE-AC27-2D56A800DCC4}">
      <dgm:prSet/>
      <dgm:spPr/>
      <dgm:t>
        <a:bodyPr/>
        <a:lstStyle/>
        <a:p>
          <a:pPr latinLnBrk="1"/>
          <a:endParaRPr lang="ko-KR" altLang="en-US"/>
        </a:p>
      </dgm:t>
    </dgm:pt>
    <dgm:pt modelId="{1418D00D-FCF9-4E87-B65D-BBD7762606AC}" type="sibTrans" cxnId="{CFA68EFB-2E08-4EFE-AC27-2D56A800DCC4}">
      <dgm:prSet/>
      <dgm:spPr/>
      <dgm:t>
        <a:bodyPr/>
        <a:lstStyle/>
        <a:p>
          <a:pPr latinLnBrk="1"/>
          <a:endParaRPr lang="ko-KR" altLang="en-US"/>
        </a:p>
      </dgm:t>
    </dgm:pt>
    <dgm:pt modelId="{7337AFEF-2466-4CA0-962B-E0E10CACF046}">
      <dgm:prSet phldrT="[텍스트]" custT="1"/>
      <dgm:spPr/>
      <dgm:t>
        <a:bodyPr/>
        <a:lstStyle/>
        <a:p>
          <a:pPr latinLnBrk="1"/>
          <a:r>
            <a:rPr lang="ko-KR" altLang="en-US" sz="1800" dirty="0" smtClean="0">
              <a:latin typeface="돋움" pitchFamily="50" charset="-127"/>
              <a:ea typeface="돋움" pitchFamily="50" charset="-127"/>
            </a:rPr>
            <a:t>농산물에 미세먼지 영향관련 정책 수립 당위성 제공</a:t>
          </a:r>
          <a:endParaRPr lang="ko-KR" altLang="en-US" sz="1800" dirty="0">
            <a:latin typeface="돋움" pitchFamily="50" charset="-127"/>
            <a:ea typeface="돋움" pitchFamily="50" charset="-127"/>
          </a:endParaRPr>
        </a:p>
      </dgm:t>
    </dgm:pt>
    <dgm:pt modelId="{D378DC18-224B-439A-A7AC-1C6B189A7F0E}" type="parTrans" cxnId="{BD543AFC-C963-4666-BE92-EF845D7C3B13}">
      <dgm:prSet/>
      <dgm:spPr/>
      <dgm:t>
        <a:bodyPr/>
        <a:lstStyle/>
        <a:p>
          <a:pPr latinLnBrk="1"/>
          <a:endParaRPr lang="ko-KR" altLang="en-US"/>
        </a:p>
      </dgm:t>
    </dgm:pt>
    <dgm:pt modelId="{5F2F6F9D-C0CE-49C5-BCA1-24078FA2AB1E}" type="sibTrans" cxnId="{BD543AFC-C963-4666-BE92-EF845D7C3B13}">
      <dgm:prSet/>
      <dgm:spPr/>
      <dgm:t>
        <a:bodyPr/>
        <a:lstStyle/>
        <a:p>
          <a:pPr latinLnBrk="1"/>
          <a:endParaRPr lang="ko-KR" altLang="en-US"/>
        </a:p>
      </dgm:t>
    </dgm:pt>
    <dgm:pt modelId="{F8CE53DB-CEEC-4EF4-85A6-C7072EA29628}">
      <dgm:prSet phldrT="[텍스트]" custT="1"/>
      <dgm:spPr/>
      <dgm:t>
        <a:bodyPr/>
        <a:lstStyle/>
        <a:p>
          <a:pPr latinLnBrk="1"/>
          <a:r>
            <a:rPr lang="ko-KR" altLang="en-US" sz="2400" b="1" dirty="0" smtClean="0"/>
            <a:t>농림축산</a:t>
          </a:r>
          <a:endParaRPr lang="en-US" altLang="ko-KR" sz="2400" b="1" dirty="0" smtClean="0"/>
        </a:p>
        <a:p>
          <a:pPr latinLnBrk="1"/>
          <a:r>
            <a:rPr lang="ko-KR" altLang="en-US" sz="2400" b="1" dirty="0" err="1" smtClean="0"/>
            <a:t>식품부</a:t>
          </a:r>
          <a:endParaRPr lang="ko-KR" altLang="en-US" sz="2400" b="1" dirty="0"/>
        </a:p>
      </dgm:t>
    </dgm:pt>
    <dgm:pt modelId="{15B0329E-A1EB-4C27-BAF5-47836C2A43BC}" type="parTrans" cxnId="{E1B2157D-A472-44AA-AE13-224F737E6352}">
      <dgm:prSet/>
      <dgm:spPr/>
      <dgm:t>
        <a:bodyPr/>
        <a:lstStyle/>
        <a:p>
          <a:pPr latinLnBrk="1"/>
          <a:endParaRPr lang="ko-KR" altLang="en-US"/>
        </a:p>
      </dgm:t>
    </dgm:pt>
    <dgm:pt modelId="{AC2532AB-0210-4EC7-AF3D-601691F5A3B2}" type="sibTrans" cxnId="{E1B2157D-A472-44AA-AE13-224F737E6352}">
      <dgm:prSet/>
      <dgm:spPr/>
      <dgm:t>
        <a:bodyPr/>
        <a:lstStyle/>
        <a:p>
          <a:pPr latinLnBrk="1"/>
          <a:endParaRPr lang="ko-KR" altLang="en-US"/>
        </a:p>
      </dgm:t>
    </dgm:pt>
    <dgm:pt modelId="{85C22478-AE98-43F6-8884-69EF3E18FA90}">
      <dgm:prSet phldrT="[텍스트]" custT="1"/>
      <dgm:spPr/>
      <dgm:t>
        <a:bodyPr/>
        <a:lstStyle/>
        <a:p>
          <a:pPr latinLnBrk="1"/>
          <a:r>
            <a:rPr lang="ko-KR" altLang="en-US" sz="1800" dirty="0" smtClean="0">
              <a:latin typeface="돋움" pitchFamily="50" charset="-127"/>
              <a:ea typeface="돋움" pitchFamily="50" charset="-127"/>
            </a:rPr>
            <a:t>농산물별 미세먼지영향에 대한 피해방지 대안 마련</a:t>
          </a:r>
          <a:endParaRPr lang="ko-KR" altLang="en-US" sz="1800" dirty="0">
            <a:latin typeface="돋움" pitchFamily="50" charset="-127"/>
            <a:ea typeface="돋움" pitchFamily="50" charset="-127"/>
          </a:endParaRPr>
        </a:p>
      </dgm:t>
    </dgm:pt>
    <dgm:pt modelId="{87DA6D9A-F837-42AA-AF53-E192A68768DF}" type="parTrans" cxnId="{45683386-7CBA-4318-8A2A-76A55E356F48}">
      <dgm:prSet/>
      <dgm:spPr/>
      <dgm:t>
        <a:bodyPr/>
        <a:lstStyle/>
        <a:p>
          <a:pPr latinLnBrk="1"/>
          <a:endParaRPr lang="ko-KR" altLang="en-US"/>
        </a:p>
      </dgm:t>
    </dgm:pt>
    <dgm:pt modelId="{08522EDD-2FAC-463C-AE41-2F1144C40F00}" type="sibTrans" cxnId="{45683386-7CBA-4318-8A2A-76A55E356F48}">
      <dgm:prSet/>
      <dgm:spPr/>
      <dgm:t>
        <a:bodyPr/>
        <a:lstStyle/>
        <a:p>
          <a:pPr latinLnBrk="1"/>
          <a:endParaRPr lang="ko-KR" altLang="en-US"/>
        </a:p>
      </dgm:t>
    </dgm:pt>
    <dgm:pt modelId="{823C0AA5-F24A-4BA4-B18D-2ACB4E2D8EEA}" type="pres">
      <dgm:prSet presAssocID="{6CDA1D87-3CD1-452F-BA27-263F967294EE}" presName="Name0" presStyleCnt="0">
        <dgm:presLayoutVars>
          <dgm:dir/>
          <dgm:animLvl val="lvl"/>
          <dgm:resizeHandles val="exact"/>
        </dgm:presLayoutVars>
      </dgm:prSet>
      <dgm:spPr/>
      <dgm:t>
        <a:bodyPr/>
        <a:lstStyle/>
        <a:p>
          <a:pPr latinLnBrk="1"/>
          <a:endParaRPr lang="ko-KR" altLang="en-US"/>
        </a:p>
      </dgm:t>
    </dgm:pt>
    <dgm:pt modelId="{96D2187B-026A-4CA2-B837-3EC717C6EF15}" type="pres">
      <dgm:prSet presAssocID="{62F5E2B3-56BE-4DFE-B4DD-CBE950DDDD22}" presName="linNode" presStyleCnt="0"/>
      <dgm:spPr/>
    </dgm:pt>
    <dgm:pt modelId="{304FBEAA-9942-4339-8AFE-0FC6F3D3E202}" type="pres">
      <dgm:prSet presAssocID="{62F5E2B3-56BE-4DFE-B4DD-CBE950DDDD22}" presName="parentText" presStyleLbl="node1" presStyleIdx="0" presStyleCnt="3" custScaleX="86689">
        <dgm:presLayoutVars>
          <dgm:chMax val="1"/>
          <dgm:bulletEnabled val="1"/>
        </dgm:presLayoutVars>
      </dgm:prSet>
      <dgm:spPr/>
      <dgm:t>
        <a:bodyPr/>
        <a:lstStyle/>
        <a:p>
          <a:pPr latinLnBrk="1"/>
          <a:endParaRPr lang="ko-KR" altLang="en-US"/>
        </a:p>
      </dgm:t>
    </dgm:pt>
    <dgm:pt modelId="{19C4319B-48FD-4337-9451-5224DC41B1EA}" type="pres">
      <dgm:prSet presAssocID="{62F5E2B3-56BE-4DFE-B4DD-CBE950DDDD22}" presName="descendantText" presStyleLbl="alignAccFollowNode1" presStyleIdx="0" presStyleCnt="3" custScaleX="144074">
        <dgm:presLayoutVars>
          <dgm:bulletEnabled val="1"/>
        </dgm:presLayoutVars>
      </dgm:prSet>
      <dgm:spPr/>
      <dgm:t>
        <a:bodyPr/>
        <a:lstStyle/>
        <a:p>
          <a:pPr latinLnBrk="1"/>
          <a:endParaRPr lang="ko-KR" altLang="en-US"/>
        </a:p>
      </dgm:t>
    </dgm:pt>
    <dgm:pt modelId="{13E926FC-204A-4A83-93C9-ED7661C8DA45}" type="pres">
      <dgm:prSet presAssocID="{6FCB27BC-88B9-465C-A41F-89F8539EE83E}" presName="sp" presStyleCnt="0"/>
      <dgm:spPr/>
    </dgm:pt>
    <dgm:pt modelId="{AFEAC04F-5BB2-4902-A154-EF17C7CAB7DF}" type="pres">
      <dgm:prSet presAssocID="{1AE04279-67F5-4A00-9CFC-15B35AF11750}" presName="linNode" presStyleCnt="0"/>
      <dgm:spPr/>
    </dgm:pt>
    <dgm:pt modelId="{6F0BB849-36FB-4B1D-9E76-A245B47DE184}" type="pres">
      <dgm:prSet presAssocID="{1AE04279-67F5-4A00-9CFC-15B35AF11750}" presName="parentText" presStyleLbl="node1" presStyleIdx="1" presStyleCnt="3" custScaleX="77524">
        <dgm:presLayoutVars>
          <dgm:chMax val="1"/>
          <dgm:bulletEnabled val="1"/>
        </dgm:presLayoutVars>
      </dgm:prSet>
      <dgm:spPr/>
      <dgm:t>
        <a:bodyPr/>
        <a:lstStyle/>
        <a:p>
          <a:pPr latinLnBrk="1"/>
          <a:endParaRPr lang="ko-KR" altLang="en-US"/>
        </a:p>
      </dgm:t>
    </dgm:pt>
    <dgm:pt modelId="{9AC4DDAB-FAFD-481A-B988-E29BC97D6C90}" type="pres">
      <dgm:prSet presAssocID="{1AE04279-67F5-4A00-9CFC-15B35AF11750}" presName="descendantText" presStyleLbl="alignAccFollowNode1" presStyleIdx="1" presStyleCnt="3" custScaleX="128913">
        <dgm:presLayoutVars>
          <dgm:bulletEnabled val="1"/>
        </dgm:presLayoutVars>
      </dgm:prSet>
      <dgm:spPr/>
      <dgm:t>
        <a:bodyPr/>
        <a:lstStyle/>
        <a:p>
          <a:pPr latinLnBrk="1"/>
          <a:endParaRPr lang="ko-KR" altLang="en-US"/>
        </a:p>
      </dgm:t>
    </dgm:pt>
    <dgm:pt modelId="{5C494A74-0966-4C22-96A5-571FEDF55926}" type="pres">
      <dgm:prSet presAssocID="{1418D00D-FCF9-4E87-B65D-BBD7762606AC}" presName="sp" presStyleCnt="0"/>
      <dgm:spPr/>
    </dgm:pt>
    <dgm:pt modelId="{588F3962-6A0F-4047-80CF-D427B762B9F6}" type="pres">
      <dgm:prSet presAssocID="{F8CE53DB-CEEC-4EF4-85A6-C7072EA29628}" presName="linNode" presStyleCnt="0"/>
      <dgm:spPr/>
    </dgm:pt>
    <dgm:pt modelId="{B9A2F6CC-F487-4796-B0CE-DF48824F0DD7}" type="pres">
      <dgm:prSet presAssocID="{F8CE53DB-CEEC-4EF4-85A6-C7072EA29628}" presName="parentText" presStyleLbl="node1" presStyleIdx="2" presStyleCnt="3" custScaleX="138736">
        <dgm:presLayoutVars>
          <dgm:chMax val="1"/>
          <dgm:bulletEnabled val="1"/>
        </dgm:presLayoutVars>
      </dgm:prSet>
      <dgm:spPr/>
      <dgm:t>
        <a:bodyPr/>
        <a:lstStyle/>
        <a:p>
          <a:pPr latinLnBrk="1"/>
          <a:endParaRPr lang="ko-KR" altLang="en-US"/>
        </a:p>
      </dgm:t>
    </dgm:pt>
    <dgm:pt modelId="{4F02FE1F-F0B6-456E-A73F-210022B285EB}" type="pres">
      <dgm:prSet presAssocID="{F8CE53DB-CEEC-4EF4-85A6-C7072EA29628}" presName="descendantText" presStyleLbl="alignAccFollowNode1" presStyleIdx="2" presStyleCnt="3" custScaleX="230713">
        <dgm:presLayoutVars>
          <dgm:bulletEnabled val="1"/>
        </dgm:presLayoutVars>
      </dgm:prSet>
      <dgm:spPr/>
      <dgm:t>
        <a:bodyPr/>
        <a:lstStyle/>
        <a:p>
          <a:pPr latinLnBrk="1"/>
          <a:endParaRPr lang="ko-KR" altLang="en-US"/>
        </a:p>
      </dgm:t>
    </dgm:pt>
  </dgm:ptLst>
  <dgm:cxnLst>
    <dgm:cxn modelId="{CFA68EFB-2E08-4EFE-AC27-2D56A800DCC4}" srcId="{6CDA1D87-3CD1-452F-BA27-263F967294EE}" destId="{1AE04279-67F5-4A00-9CFC-15B35AF11750}" srcOrd="1" destOrd="0" parTransId="{E702F4AD-15E4-4B9C-9BCA-C7027D742DB2}" sibTransId="{1418D00D-FCF9-4E87-B65D-BBD7762606AC}"/>
    <dgm:cxn modelId="{ED2613C8-EFD7-4047-8D7B-EE40A57C9C28}" type="presOf" srcId="{CB1C96F9-CB8B-403A-ADA3-D686495E9810}" destId="{19C4319B-48FD-4337-9451-5224DC41B1EA}" srcOrd="0" destOrd="0" presId="urn:microsoft.com/office/officeart/2005/8/layout/vList5"/>
    <dgm:cxn modelId="{0AE5FE77-821D-41DF-B3B7-25DAB558166D}" srcId="{6CDA1D87-3CD1-452F-BA27-263F967294EE}" destId="{62F5E2B3-56BE-4DFE-B4DD-CBE950DDDD22}" srcOrd="0" destOrd="0" parTransId="{F76E6B25-20FA-4FDE-A5E9-FAF3D4D65D8C}" sibTransId="{6FCB27BC-88B9-465C-A41F-89F8539EE83E}"/>
    <dgm:cxn modelId="{651FFC57-3172-4156-8249-839F23687C87}" type="presOf" srcId="{62F5E2B3-56BE-4DFE-B4DD-CBE950DDDD22}" destId="{304FBEAA-9942-4339-8AFE-0FC6F3D3E202}" srcOrd="0" destOrd="0" presId="urn:microsoft.com/office/officeart/2005/8/layout/vList5"/>
    <dgm:cxn modelId="{DB26F153-9318-44D6-89BB-EA1D72C09985}" type="presOf" srcId="{7337AFEF-2466-4CA0-962B-E0E10CACF046}" destId="{9AC4DDAB-FAFD-481A-B988-E29BC97D6C90}" srcOrd="0" destOrd="0" presId="urn:microsoft.com/office/officeart/2005/8/layout/vList5"/>
    <dgm:cxn modelId="{45683386-7CBA-4318-8A2A-76A55E356F48}" srcId="{F8CE53DB-CEEC-4EF4-85A6-C7072EA29628}" destId="{85C22478-AE98-43F6-8884-69EF3E18FA90}" srcOrd="0" destOrd="0" parTransId="{87DA6D9A-F837-42AA-AF53-E192A68768DF}" sibTransId="{08522EDD-2FAC-463C-AE41-2F1144C40F00}"/>
    <dgm:cxn modelId="{E1B2157D-A472-44AA-AE13-224F737E6352}" srcId="{6CDA1D87-3CD1-452F-BA27-263F967294EE}" destId="{F8CE53DB-CEEC-4EF4-85A6-C7072EA29628}" srcOrd="2" destOrd="0" parTransId="{15B0329E-A1EB-4C27-BAF5-47836C2A43BC}" sibTransId="{AC2532AB-0210-4EC7-AF3D-601691F5A3B2}"/>
    <dgm:cxn modelId="{087CFEC2-562D-4D08-BE24-111D72FDA166}" type="presOf" srcId="{1AE04279-67F5-4A00-9CFC-15B35AF11750}" destId="{6F0BB849-36FB-4B1D-9E76-A245B47DE184}" srcOrd="0" destOrd="0" presId="urn:microsoft.com/office/officeart/2005/8/layout/vList5"/>
    <dgm:cxn modelId="{086AD50D-BBA4-409A-A6D2-BED612AEAC66}" type="presOf" srcId="{85C22478-AE98-43F6-8884-69EF3E18FA90}" destId="{4F02FE1F-F0B6-456E-A73F-210022B285EB}" srcOrd="0" destOrd="0" presId="urn:microsoft.com/office/officeart/2005/8/layout/vList5"/>
    <dgm:cxn modelId="{281DF802-ED61-4F4C-8254-D2DED931EF91}" type="presOf" srcId="{6CDA1D87-3CD1-452F-BA27-263F967294EE}" destId="{823C0AA5-F24A-4BA4-B18D-2ACB4E2D8EEA}" srcOrd="0" destOrd="0" presId="urn:microsoft.com/office/officeart/2005/8/layout/vList5"/>
    <dgm:cxn modelId="{4AA10901-B43B-4E31-ADE5-E7998FDA66E1}" srcId="{62F5E2B3-56BE-4DFE-B4DD-CBE950DDDD22}" destId="{CB1C96F9-CB8B-403A-ADA3-D686495E9810}" srcOrd="0" destOrd="0" parTransId="{7340D86C-83B6-4A42-B77D-14C446E8E2E2}" sibTransId="{5B9B55DF-931B-4013-8D75-2401523C3BE7}"/>
    <dgm:cxn modelId="{B9898CAC-28B4-4917-A745-D637DF2B26E9}" type="presOf" srcId="{F8CE53DB-CEEC-4EF4-85A6-C7072EA29628}" destId="{B9A2F6CC-F487-4796-B0CE-DF48824F0DD7}" srcOrd="0" destOrd="0" presId="urn:microsoft.com/office/officeart/2005/8/layout/vList5"/>
    <dgm:cxn modelId="{BD543AFC-C963-4666-BE92-EF845D7C3B13}" srcId="{1AE04279-67F5-4A00-9CFC-15B35AF11750}" destId="{7337AFEF-2466-4CA0-962B-E0E10CACF046}" srcOrd="0" destOrd="0" parTransId="{D378DC18-224B-439A-A7AC-1C6B189A7F0E}" sibTransId="{5F2F6F9D-C0CE-49C5-BCA1-24078FA2AB1E}"/>
    <dgm:cxn modelId="{18794062-D8E7-4C76-A0FE-2858DB285EF1}" type="presParOf" srcId="{823C0AA5-F24A-4BA4-B18D-2ACB4E2D8EEA}" destId="{96D2187B-026A-4CA2-B837-3EC717C6EF15}" srcOrd="0" destOrd="0" presId="urn:microsoft.com/office/officeart/2005/8/layout/vList5"/>
    <dgm:cxn modelId="{93DFE4BB-B5C7-4D54-A613-6817B03B0A39}" type="presParOf" srcId="{96D2187B-026A-4CA2-B837-3EC717C6EF15}" destId="{304FBEAA-9942-4339-8AFE-0FC6F3D3E202}" srcOrd="0" destOrd="0" presId="urn:microsoft.com/office/officeart/2005/8/layout/vList5"/>
    <dgm:cxn modelId="{31CF852E-1D6F-44DE-A55F-C21769F57E4E}" type="presParOf" srcId="{96D2187B-026A-4CA2-B837-3EC717C6EF15}" destId="{19C4319B-48FD-4337-9451-5224DC41B1EA}" srcOrd="1" destOrd="0" presId="urn:microsoft.com/office/officeart/2005/8/layout/vList5"/>
    <dgm:cxn modelId="{C929B99F-7B40-4DA1-8FA9-8711E01EA712}" type="presParOf" srcId="{823C0AA5-F24A-4BA4-B18D-2ACB4E2D8EEA}" destId="{13E926FC-204A-4A83-93C9-ED7661C8DA45}" srcOrd="1" destOrd="0" presId="urn:microsoft.com/office/officeart/2005/8/layout/vList5"/>
    <dgm:cxn modelId="{97AAAC4A-49E9-4AC5-BF2F-3AB951883189}" type="presParOf" srcId="{823C0AA5-F24A-4BA4-B18D-2ACB4E2D8EEA}" destId="{AFEAC04F-5BB2-4902-A154-EF17C7CAB7DF}" srcOrd="2" destOrd="0" presId="urn:microsoft.com/office/officeart/2005/8/layout/vList5"/>
    <dgm:cxn modelId="{79EA724F-2885-4E30-B2BB-542EDAF68E4B}" type="presParOf" srcId="{AFEAC04F-5BB2-4902-A154-EF17C7CAB7DF}" destId="{6F0BB849-36FB-4B1D-9E76-A245B47DE184}" srcOrd="0" destOrd="0" presId="urn:microsoft.com/office/officeart/2005/8/layout/vList5"/>
    <dgm:cxn modelId="{166A84A3-D0FD-4D6A-8507-2D6FEE4A184D}" type="presParOf" srcId="{AFEAC04F-5BB2-4902-A154-EF17C7CAB7DF}" destId="{9AC4DDAB-FAFD-481A-B988-E29BC97D6C90}" srcOrd="1" destOrd="0" presId="urn:microsoft.com/office/officeart/2005/8/layout/vList5"/>
    <dgm:cxn modelId="{E7E787F0-7CD2-4EFC-9068-DD23769727AA}" type="presParOf" srcId="{823C0AA5-F24A-4BA4-B18D-2ACB4E2D8EEA}" destId="{5C494A74-0966-4C22-96A5-571FEDF55926}" srcOrd="3" destOrd="0" presId="urn:microsoft.com/office/officeart/2005/8/layout/vList5"/>
    <dgm:cxn modelId="{F2CA754E-084D-46A1-ADF3-8E95F8C0D3D2}" type="presParOf" srcId="{823C0AA5-F24A-4BA4-B18D-2ACB4E2D8EEA}" destId="{588F3962-6A0F-4047-80CF-D427B762B9F6}" srcOrd="4" destOrd="0" presId="urn:microsoft.com/office/officeart/2005/8/layout/vList5"/>
    <dgm:cxn modelId="{E5DAB1D0-4460-452F-AAE2-1620E789E269}" type="presParOf" srcId="{588F3962-6A0F-4047-80CF-D427B762B9F6}" destId="{B9A2F6CC-F487-4796-B0CE-DF48824F0DD7}" srcOrd="0" destOrd="0" presId="urn:microsoft.com/office/officeart/2005/8/layout/vList5"/>
    <dgm:cxn modelId="{F03C83EB-1FBC-4FCD-9A8F-ADDD9FBBA4A6}" type="presParOf" srcId="{588F3962-6A0F-4047-80CF-D427B762B9F6}" destId="{4F02FE1F-F0B6-456E-A73F-210022B285EB}"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8EC9DE-2231-42FF-B26D-C0147FCFAF55}">
      <dsp:nvSpPr>
        <dsp:cNvPr id="0" name=""/>
        <dsp:cNvSpPr/>
      </dsp:nvSpPr>
      <dsp:spPr>
        <a:xfrm rot="5400000">
          <a:off x="-288865" y="291521"/>
          <a:ext cx="1925773" cy="1348041"/>
        </a:xfrm>
        <a:prstGeom prst="chevron">
          <a:avLst/>
        </a:prstGeom>
        <a:solidFill>
          <a:schemeClr val="accent3">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latinLnBrk="1">
            <a:lnSpc>
              <a:spcPct val="90000"/>
            </a:lnSpc>
            <a:spcBef>
              <a:spcPct val="0"/>
            </a:spcBef>
            <a:spcAft>
              <a:spcPct val="35000"/>
            </a:spcAft>
          </a:pPr>
          <a:r>
            <a:rPr lang="ko-KR" altLang="en-US" sz="1800" b="1" kern="1200" smtClean="0"/>
            <a:t>가격 </a:t>
          </a:r>
          <a:r>
            <a:rPr lang="ko-KR" altLang="en-US" sz="1800" b="1" kern="1200" dirty="0" smtClean="0"/>
            <a:t>예측</a:t>
          </a:r>
          <a:endParaRPr lang="ko-KR" altLang="en-US" sz="1800" b="1" kern="1200" dirty="0"/>
        </a:p>
      </dsp:txBody>
      <dsp:txXfrm rot="-5400000">
        <a:off x="2" y="676676"/>
        <a:ext cx="1348041" cy="577732"/>
      </dsp:txXfrm>
    </dsp:sp>
    <dsp:sp modelId="{E25C3656-EFC2-4716-B3C1-79A82E50AFCC}">
      <dsp:nvSpPr>
        <dsp:cNvPr id="0" name=""/>
        <dsp:cNvSpPr/>
      </dsp:nvSpPr>
      <dsp:spPr>
        <a:xfrm rot="5400000">
          <a:off x="4241416" y="-2890719"/>
          <a:ext cx="1251752" cy="7038502"/>
        </a:xfrm>
        <a:prstGeom prst="round2SameRect">
          <a:avLst/>
        </a:prstGeom>
        <a:solidFill>
          <a:srgbClr val="E1E9D6">
            <a:alpha val="89804"/>
          </a:srgb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latinLnBrk="1">
            <a:lnSpc>
              <a:spcPct val="90000"/>
            </a:lnSpc>
            <a:spcBef>
              <a:spcPct val="0"/>
            </a:spcBef>
            <a:spcAft>
              <a:spcPct val="15000"/>
            </a:spcAft>
            <a:buChar char="••"/>
          </a:pPr>
          <a:r>
            <a:rPr lang="ko-KR" altLang="en-US" sz="1800" kern="1200" dirty="0" smtClean="0">
              <a:latin typeface="돋움" pitchFamily="50" charset="-127"/>
              <a:ea typeface="돋움" pitchFamily="50" charset="-127"/>
            </a:rPr>
            <a:t>지역별 특성에 따른 미세먼지와 날씨 데이터의 관계성 수집</a:t>
          </a:r>
          <a:endParaRPr lang="ko-KR" altLang="en-US" sz="1800" kern="1200" dirty="0">
            <a:latin typeface="돋움" pitchFamily="50" charset="-127"/>
            <a:ea typeface="돋움" pitchFamily="50" charset="-127"/>
          </a:endParaRPr>
        </a:p>
        <a:p>
          <a:pPr marL="171450" lvl="1" indent="-171450" algn="l" defTabSz="800100" latinLnBrk="1">
            <a:lnSpc>
              <a:spcPct val="90000"/>
            </a:lnSpc>
            <a:spcBef>
              <a:spcPct val="0"/>
            </a:spcBef>
            <a:spcAft>
              <a:spcPct val="15000"/>
            </a:spcAft>
            <a:buChar char="••"/>
          </a:pPr>
          <a:r>
            <a:rPr lang="ko-KR" altLang="en-US" sz="1800" kern="1200" dirty="0" smtClean="0">
              <a:latin typeface="돋움" pitchFamily="50" charset="-127"/>
              <a:ea typeface="돋움" pitchFamily="50" charset="-127"/>
            </a:rPr>
            <a:t>가격 예측 추이도 </a:t>
          </a:r>
          <a:endParaRPr lang="ko-KR" altLang="en-US" sz="1800" kern="1200" dirty="0">
            <a:latin typeface="돋움" pitchFamily="50" charset="-127"/>
            <a:ea typeface="돋움" pitchFamily="50" charset="-127"/>
          </a:endParaRPr>
        </a:p>
      </dsp:txBody>
      <dsp:txXfrm rot="-5400000">
        <a:off x="1348042" y="63760"/>
        <a:ext cx="6977397" cy="1129542"/>
      </dsp:txXfrm>
    </dsp:sp>
    <dsp:sp modelId="{AC01D9B4-0B55-4E11-A0C5-9714477BBB4F}">
      <dsp:nvSpPr>
        <dsp:cNvPr id="0" name=""/>
        <dsp:cNvSpPr/>
      </dsp:nvSpPr>
      <dsp:spPr>
        <a:xfrm rot="5400000">
          <a:off x="-288865" y="2026279"/>
          <a:ext cx="1925773" cy="1348041"/>
        </a:xfrm>
        <a:prstGeom prst="chevron">
          <a:avLst/>
        </a:prstGeom>
        <a:solidFill>
          <a:schemeClr val="accent3">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latinLnBrk="1">
            <a:lnSpc>
              <a:spcPct val="90000"/>
            </a:lnSpc>
            <a:spcBef>
              <a:spcPct val="0"/>
            </a:spcBef>
            <a:spcAft>
              <a:spcPct val="35000"/>
            </a:spcAft>
          </a:pPr>
          <a:r>
            <a:rPr lang="ko-KR" altLang="en-US" sz="1800" b="1" kern="1200" dirty="0" smtClean="0"/>
            <a:t>상품 출하</a:t>
          </a:r>
          <a:endParaRPr lang="en-US" altLang="ko-KR" sz="1800" b="1" kern="1200" dirty="0" smtClean="0"/>
        </a:p>
        <a:p>
          <a:pPr lvl="0" algn="ctr" defTabSz="800100" latinLnBrk="1">
            <a:lnSpc>
              <a:spcPct val="90000"/>
            </a:lnSpc>
            <a:spcBef>
              <a:spcPct val="0"/>
            </a:spcBef>
            <a:spcAft>
              <a:spcPct val="35000"/>
            </a:spcAft>
          </a:pPr>
          <a:r>
            <a:rPr lang="ko-KR" altLang="en-US" sz="1800" b="1" kern="1200" dirty="0" smtClean="0"/>
            <a:t>계획 수립 </a:t>
          </a:r>
          <a:endParaRPr lang="ko-KR" altLang="en-US" sz="1800" b="1" kern="1200" dirty="0"/>
        </a:p>
      </dsp:txBody>
      <dsp:txXfrm rot="-5400000">
        <a:off x="2" y="2411434"/>
        <a:ext cx="1348041" cy="577732"/>
      </dsp:txXfrm>
    </dsp:sp>
    <dsp:sp modelId="{A196397E-43A3-4358-B490-9AD3D3DA1438}">
      <dsp:nvSpPr>
        <dsp:cNvPr id="0" name=""/>
        <dsp:cNvSpPr/>
      </dsp:nvSpPr>
      <dsp:spPr>
        <a:xfrm rot="5400000">
          <a:off x="4241087" y="-1155632"/>
          <a:ext cx="1252410" cy="7038502"/>
        </a:xfrm>
        <a:prstGeom prst="round2SameRect">
          <a:avLst/>
        </a:prstGeom>
        <a:solidFill>
          <a:srgbClr val="E1E9D6">
            <a:alpha val="89804"/>
          </a:srgb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latinLnBrk="1">
            <a:lnSpc>
              <a:spcPct val="90000"/>
            </a:lnSpc>
            <a:spcBef>
              <a:spcPct val="0"/>
            </a:spcBef>
            <a:spcAft>
              <a:spcPct val="15000"/>
            </a:spcAft>
            <a:buChar char="••"/>
          </a:pPr>
          <a:r>
            <a:rPr lang="ko-KR" altLang="en-US" sz="1800" kern="1200" dirty="0" smtClean="0">
              <a:latin typeface="돋움" pitchFamily="50" charset="-127"/>
              <a:ea typeface="돋움" pitchFamily="50" charset="-127"/>
            </a:rPr>
            <a:t>가격의 적정성에 따른 좋은 품질의 상품을 출하 가능</a:t>
          </a:r>
          <a:endParaRPr lang="ko-KR" altLang="en-US" sz="1800" kern="1200" dirty="0">
            <a:latin typeface="돋움" pitchFamily="50" charset="-127"/>
            <a:ea typeface="돋움" pitchFamily="50" charset="-127"/>
          </a:endParaRPr>
        </a:p>
        <a:p>
          <a:pPr marL="171450" lvl="1" indent="-171450" algn="l" defTabSz="800100" latinLnBrk="1">
            <a:lnSpc>
              <a:spcPct val="90000"/>
            </a:lnSpc>
            <a:spcBef>
              <a:spcPct val="0"/>
            </a:spcBef>
            <a:spcAft>
              <a:spcPct val="15000"/>
            </a:spcAft>
            <a:buChar char="••"/>
          </a:pPr>
          <a:r>
            <a:rPr lang="ko-KR" altLang="en-US" sz="1800" kern="1200" dirty="0" smtClean="0">
              <a:latin typeface="돋움" pitchFamily="50" charset="-127"/>
              <a:ea typeface="돋움" pitchFamily="50" charset="-127"/>
            </a:rPr>
            <a:t>농가 소득 증진 효과</a:t>
          </a:r>
          <a:endParaRPr lang="ko-KR" altLang="en-US" sz="1800" kern="1200" dirty="0">
            <a:latin typeface="돋움" pitchFamily="50" charset="-127"/>
            <a:ea typeface="돋움" pitchFamily="50" charset="-127"/>
          </a:endParaRPr>
        </a:p>
      </dsp:txBody>
      <dsp:txXfrm rot="-5400000">
        <a:off x="1348041" y="1798552"/>
        <a:ext cx="6977364" cy="1130134"/>
      </dsp:txXfrm>
    </dsp:sp>
    <dsp:sp modelId="{24B0105B-1B08-480A-8279-D7A58637C395}">
      <dsp:nvSpPr>
        <dsp:cNvPr id="0" name=""/>
        <dsp:cNvSpPr/>
      </dsp:nvSpPr>
      <dsp:spPr>
        <a:xfrm rot="5400000">
          <a:off x="-288865" y="3761037"/>
          <a:ext cx="1925773" cy="1348041"/>
        </a:xfrm>
        <a:prstGeom prst="chevron">
          <a:avLst/>
        </a:prstGeom>
        <a:solidFill>
          <a:schemeClr val="accent3">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latinLnBrk="1">
            <a:lnSpc>
              <a:spcPct val="90000"/>
            </a:lnSpc>
            <a:spcBef>
              <a:spcPct val="0"/>
            </a:spcBef>
            <a:spcAft>
              <a:spcPct val="35000"/>
            </a:spcAft>
          </a:pPr>
          <a:r>
            <a:rPr lang="ko-KR" altLang="en-US" sz="1800" b="1" kern="1200" dirty="0" smtClean="0"/>
            <a:t>품목 추천</a:t>
          </a:r>
          <a:endParaRPr lang="ko-KR" altLang="en-US" sz="1800" b="1" kern="1200" dirty="0"/>
        </a:p>
      </dsp:txBody>
      <dsp:txXfrm rot="-5400000">
        <a:off x="2" y="4146192"/>
        <a:ext cx="1348041" cy="577732"/>
      </dsp:txXfrm>
    </dsp:sp>
    <dsp:sp modelId="{72F60D9F-056B-4F11-88E2-9E2885646179}">
      <dsp:nvSpPr>
        <dsp:cNvPr id="0" name=""/>
        <dsp:cNvSpPr/>
      </dsp:nvSpPr>
      <dsp:spPr>
        <a:xfrm rot="5400000">
          <a:off x="4241416" y="578795"/>
          <a:ext cx="1251752" cy="7038502"/>
        </a:xfrm>
        <a:prstGeom prst="round2SameRect">
          <a:avLst/>
        </a:prstGeom>
        <a:solidFill>
          <a:srgbClr val="E1E9D6">
            <a:alpha val="89804"/>
          </a:srgb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latinLnBrk="1">
            <a:lnSpc>
              <a:spcPct val="90000"/>
            </a:lnSpc>
            <a:spcBef>
              <a:spcPct val="0"/>
            </a:spcBef>
            <a:spcAft>
              <a:spcPct val="15000"/>
            </a:spcAft>
            <a:buChar char="••"/>
          </a:pPr>
          <a:r>
            <a:rPr lang="ko-KR" altLang="en-US" sz="1800" kern="1200" dirty="0" smtClean="0">
              <a:latin typeface="돋움" pitchFamily="50" charset="-127"/>
              <a:ea typeface="돋움" pitchFamily="50" charset="-127"/>
            </a:rPr>
            <a:t>지역별 미세먼지에 영향을 적게 받는 품목 선별</a:t>
          </a:r>
          <a:endParaRPr lang="ko-KR" altLang="en-US" sz="1800" kern="1200" dirty="0">
            <a:latin typeface="돋움" pitchFamily="50" charset="-127"/>
            <a:ea typeface="돋움" pitchFamily="50" charset="-127"/>
          </a:endParaRPr>
        </a:p>
        <a:p>
          <a:pPr marL="171450" lvl="1" indent="-171450" algn="l" defTabSz="800100" latinLnBrk="1">
            <a:lnSpc>
              <a:spcPct val="90000"/>
            </a:lnSpc>
            <a:spcBef>
              <a:spcPct val="0"/>
            </a:spcBef>
            <a:spcAft>
              <a:spcPct val="15000"/>
            </a:spcAft>
            <a:buChar char="••"/>
          </a:pPr>
          <a:r>
            <a:rPr lang="ko-KR" altLang="en-US" sz="1800" kern="1200" dirty="0" smtClean="0">
              <a:latin typeface="돋움" pitchFamily="50" charset="-127"/>
              <a:ea typeface="돋움" pitchFamily="50" charset="-127"/>
            </a:rPr>
            <a:t>농가에게 선별한 품목 추천 및 권장</a:t>
          </a:r>
          <a:endParaRPr lang="ko-KR" altLang="en-US" sz="1800" kern="1200" dirty="0">
            <a:latin typeface="돋움" pitchFamily="50" charset="-127"/>
            <a:ea typeface="돋움" pitchFamily="50" charset="-127"/>
          </a:endParaRPr>
        </a:p>
      </dsp:txBody>
      <dsp:txXfrm rot="-5400000">
        <a:off x="1348042" y="3533275"/>
        <a:ext cx="6977397" cy="112954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C4319B-48FD-4337-9451-5224DC41B1EA}">
      <dsp:nvSpPr>
        <dsp:cNvPr id="0" name=""/>
        <dsp:cNvSpPr/>
      </dsp:nvSpPr>
      <dsp:spPr>
        <a:xfrm rot="5400000">
          <a:off x="4673848" y="-2317368"/>
          <a:ext cx="1425941" cy="6422565"/>
        </a:xfrm>
        <a:prstGeom prst="round2SameRect">
          <a:avLst/>
        </a:prstGeom>
        <a:solidFill>
          <a:schemeClr val="accent3">
            <a:alpha val="90000"/>
            <a:tint val="40000"/>
            <a:hueOff val="0"/>
            <a:satOff val="0"/>
            <a:lumOff val="0"/>
            <a:alphaOff val="0"/>
          </a:schemeClr>
        </a:solidFill>
        <a:ln w="25400" cap="flat" cmpd="sng" algn="ctr">
          <a:solidFill>
            <a:schemeClr val="accent3">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latinLnBrk="1">
            <a:lnSpc>
              <a:spcPct val="90000"/>
            </a:lnSpc>
            <a:spcBef>
              <a:spcPct val="0"/>
            </a:spcBef>
            <a:spcAft>
              <a:spcPct val="15000"/>
            </a:spcAft>
            <a:buChar char="••"/>
          </a:pPr>
          <a:r>
            <a:rPr lang="ko-KR" altLang="en-US" sz="1800" kern="1200" dirty="0" smtClean="0">
              <a:latin typeface="돋움" pitchFamily="50" charset="-127"/>
              <a:ea typeface="돋움" pitchFamily="50" charset="-127"/>
            </a:rPr>
            <a:t>상품의 품질과 출하 계획 수립으로 농가 소득 증진 효과</a:t>
          </a:r>
          <a:endParaRPr lang="ko-KR" altLang="en-US" sz="1800" kern="1200" dirty="0">
            <a:latin typeface="돋움" pitchFamily="50" charset="-127"/>
            <a:ea typeface="돋움" pitchFamily="50" charset="-127"/>
          </a:endParaRPr>
        </a:p>
      </dsp:txBody>
      <dsp:txXfrm rot="-5400000">
        <a:off x="2175537" y="250552"/>
        <a:ext cx="6352956" cy="1286723"/>
      </dsp:txXfrm>
    </dsp:sp>
    <dsp:sp modelId="{304FBEAA-9942-4339-8AFE-0FC6F3D3E202}">
      <dsp:nvSpPr>
        <dsp:cNvPr id="0" name=""/>
        <dsp:cNvSpPr/>
      </dsp:nvSpPr>
      <dsp:spPr>
        <a:xfrm>
          <a:off x="1787" y="2700"/>
          <a:ext cx="2173749" cy="1782426"/>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lvl="0" algn="ctr" defTabSz="1066800" latinLnBrk="1">
            <a:lnSpc>
              <a:spcPct val="90000"/>
            </a:lnSpc>
            <a:spcBef>
              <a:spcPct val="0"/>
            </a:spcBef>
            <a:spcAft>
              <a:spcPct val="35000"/>
            </a:spcAft>
          </a:pPr>
          <a:r>
            <a:rPr lang="ko-KR" altLang="en-US" sz="2400" b="1" kern="1200" dirty="0" smtClean="0"/>
            <a:t>농가</a:t>
          </a:r>
          <a:endParaRPr lang="ko-KR" altLang="en-US" sz="2400" b="1" kern="1200" dirty="0"/>
        </a:p>
      </dsp:txBody>
      <dsp:txXfrm>
        <a:off x="88798" y="89711"/>
        <a:ext cx="1999727" cy="1608404"/>
      </dsp:txXfrm>
    </dsp:sp>
    <dsp:sp modelId="{9AC4DDAB-FAFD-481A-B988-E29BC97D6C90}">
      <dsp:nvSpPr>
        <dsp:cNvPr id="0" name=""/>
        <dsp:cNvSpPr/>
      </dsp:nvSpPr>
      <dsp:spPr>
        <a:xfrm rot="5400000">
          <a:off x="4675583" y="-447568"/>
          <a:ext cx="1425941" cy="6426061"/>
        </a:xfrm>
        <a:prstGeom prst="round2SameRect">
          <a:avLst/>
        </a:prstGeom>
        <a:solidFill>
          <a:schemeClr val="accent3">
            <a:alpha val="90000"/>
            <a:tint val="40000"/>
            <a:hueOff val="0"/>
            <a:satOff val="0"/>
            <a:lumOff val="0"/>
            <a:alphaOff val="0"/>
          </a:schemeClr>
        </a:solidFill>
        <a:ln w="25400" cap="flat" cmpd="sng" algn="ctr">
          <a:solidFill>
            <a:schemeClr val="accent3">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latinLnBrk="1">
            <a:lnSpc>
              <a:spcPct val="90000"/>
            </a:lnSpc>
            <a:spcBef>
              <a:spcPct val="0"/>
            </a:spcBef>
            <a:spcAft>
              <a:spcPct val="15000"/>
            </a:spcAft>
            <a:buChar char="••"/>
          </a:pPr>
          <a:r>
            <a:rPr lang="ko-KR" altLang="en-US" sz="1800" kern="1200" dirty="0" smtClean="0">
              <a:latin typeface="돋움" pitchFamily="50" charset="-127"/>
              <a:ea typeface="돋움" pitchFamily="50" charset="-127"/>
            </a:rPr>
            <a:t>농산물에 미세먼지 영향관련 정책 수립 당위성 제공</a:t>
          </a:r>
          <a:endParaRPr lang="ko-KR" altLang="en-US" sz="1800" kern="1200" dirty="0">
            <a:latin typeface="돋움" pitchFamily="50" charset="-127"/>
            <a:ea typeface="돋움" pitchFamily="50" charset="-127"/>
          </a:endParaRPr>
        </a:p>
      </dsp:txBody>
      <dsp:txXfrm rot="-5400000">
        <a:off x="2175524" y="2122100"/>
        <a:ext cx="6356452" cy="1286723"/>
      </dsp:txXfrm>
    </dsp:sp>
    <dsp:sp modelId="{6F0BB849-36FB-4B1D-9E76-A245B47DE184}">
      <dsp:nvSpPr>
        <dsp:cNvPr id="0" name=""/>
        <dsp:cNvSpPr/>
      </dsp:nvSpPr>
      <dsp:spPr>
        <a:xfrm>
          <a:off x="1787" y="1874248"/>
          <a:ext cx="2173736" cy="1782426"/>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lvl="0" algn="ctr" defTabSz="1066800" latinLnBrk="1">
            <a:lnSpc>
              <a:spcPct val="90000"/>
            </a:lnSpc>
            <a:spcBef>
              <a:spcPct val="0"/>
            </a:spcBef>
            <a:spcAft>
              <a:spcPct val="35000"/>
            </a:spcAft>
          </a:pPr>
          <a:r>
            <a:rPr lang="ko-KR" altLang="en-US" sz="2400" b="1" kern="1200" dirty="0" smtClean="0"/>
            <a:t>정부</a:t>
          </a:r>
          <a:endParaRPr lang="ko-KR" altLang="en-US" sz="2400" b="1" kern="1200" dirty="0"/>
        </a:p>
      </dsp:txBody>
      <dsp:txXfrm>
        <a:off x="88798" y="1961259"/>
        <a:ext cx="1999714" cy="1608404"/>
      </dsp:txXfrm>
    </dsp:sp>
    <dsp:sp modelId="{4F02FE1F-F0B6-456E-A73F-210022B285EB}">
      <dsp:nvSpPr>
        <dsp:cNvPr id="0" name=""/>
        <dsp:cNvSpPr/>
      </dsp:nvSpPr>
      <dsp:spPr>
        <a:xfrm rot="5400000">
          <a:off x="4675785" y="1423791"/>
          <a:ext cx="1425941" cy="6426436"/>
        </a:xfrm>
        <a:prstGeom prst="round2SameRect">
          <a:avLst/>
        </a:prstGeom>
        <a:solidFill>
          <a:schemeClr val="accent3">
            <a:alpha val="90000"/>
            <a:tint val="40000"/>
            <a:hueOff val="0"/>
            <a:satOff val="0"/>
            <a:lumOff val="0"/>
            <a:alphaOff val="0"/>
          </a:schemeClr>
        </a:solidFill>
        <a:ln w="25400" cap="flat" cmpd="sng" algn="ctr">
          <a:solidFill>
            <a:schemeClr val="accent3">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latinLnBrk="1">
            <a:lnSpc>
              <a:spcPct val="90000"/>
            </a:lnSpc>
            <a:spcBef>
              <a:spcPct val="0"/>
            </a:spcBef>
            <a:spcAft>
              <a:spcPct val="15000"/>
            </a:spcAft>
            <a:buChar char="••"/>
          </a:pPr>
          <a:r>
            <a:rPr lang="ko-KR" altLang="en-US" sz="1800" kern="1200" dirty="0" smtClean="0">
              <a:latin typeface="돋움" pitchFamily="50" charset="-127"/>
              <a:ea typeface="돋움" pitchFamily="50" charset="-127"/>
            </a:rPr>
            <a:t>농산물별 미세먼지영향에 대한 피해방지 대안 마련</a:t>
          </a:r>
          <a:endParaRPr lang="ko-KR" altLang="en-US" sz="1800" kern="1200" dirty="0">
            <a:latin typeface="돋움" pitchFamily="50" charset="-127"/>
            <a:ea typeface="돋움" pitchFamily="50" charset="-127"/>
          </a:endParaRPr>
        </a:p>
      </dsp:txBody>
      <dsp:txXfrm rot="-5400000">
        <a:off x="2175538" y="3993648"/>
        <a:ext cx="6356827" cy="1286723"/>
      </dsp:txXfrm>
    </dsp:sp>
    <dsp:sp modelId="{B9A2F6CC-F487-4796-B0CE-DF48824F0DD7}">
      <dsp:nvSpPr>
        <dsp:cNvPr id="0" name=""/>
        <dsp:cNvSpPr/>
      </dsp:nvSpPr>
      <dsp:spPr>
        <a:xfrm>
          <a:off x="1787" y="3745796"/>
          <a:ext cx="2173751" cy="1782426"/>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lvl="0" algn="ctr" defTabSz="1066800" latinLnBrk="1">
            <a:lnSpc>
              <a:spcPct val="90000"/>
            </a:lnSpc>
            <a:spcBef>
              <a:spcPct val="0"/>
            </a:spcBef>
            <a:spcAft>
              <a:spcPct val="35000"/>
            </a:spcAft>
          </a:pPr>
          <a:r>
            <a:rPr lang="ko-KR" altLang="en-US" sz="2400" b="1" kern="1200" dirty="0" smtClean="0"/>
            <a:t>농림축산</a:t>
          </a:r>
          <a:endParaRPr lang="en-US" altLang="ko-KR" sz="2400" b="1" kern="1200" dirty="0" smtClean="0"/>
        </a:p>
        <a:p>
          <a:pPr lvl="0" algn="ctr" defTabSz="1066800" latinLnBrk="1">
            <a:lnSpc>
              <a:spcPct val="90000"/>
            </a:lnSpc>
            <a:spcBef>
              <a:spcPct val="0"/>
            </a:spcBef>
            <a:spcAft>
              <a:spcPct val="35000"/>
            </a:spcAft>
          </a:pPr>
          <a:r>
            <a:rPr lang="ko-KR" altLang="en-US" sz="2400" b="1" kern="1200" dirty="0" err="1" smtClean="0"/>
            <a:t>식품부</a:t>
          </a:r>
          <a:endParaRPr lang="ko-KR" altLang="en-US" sz="2400" b="1" kern="1200" dirty="0"/>
        </a:p>
      </dsp:txBody>
      <dsp:txXfrm>
        <a:off x="88798" y="3832807"/>
        <a:ext cx="1999729" cy="1608404"/>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D4E01EF-7A6E-4127-8AB1-C9C01FBAC773}" type="datetimeFigureOut">
              <a:rPr lang="ko-KR" altLang="en-US" smtClean="0"/>
              <a:t>2019-07-22</a:t>
            </a:fld>
            <a:endParaRPr lang="ko-KR" altLang="en-US"/>
          </a:p>
        </p:txBody>
      </p:sp>
      <p:sp>
        <p:nvSpPr>
          <p:cNvPr id="4" name="슬라이드 이미지 개체 틀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6" name="바닥글 개체 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CB93EF2-9944-42EC-8F6D-D78815438E48}" type="slidenum">
              <a:rPr lang="ko-KR" altLang="en-US" smtClean="0"/>
              <a:t>‹#›</a:t>
            </a:fld>
            <a:endParaRPr lang="ko-KR" altLang="en-US"/>
          </a:p>
        </p:txBody>
      </p:sp>
    </p:spTree>
    <p:extLst>
      <p:ext uri="{BB962C8B-B14F-4D97-AF65-F5344CB8AC3E}">
        <p14:creationId xmlns:p14="http://schemas.microsoft.com/office/powerpoint/2010/main" val="3996534354"/>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ECB93EF2-9944-42EC-8F6D-D78815438E48}" type="slidenum">
              <a:rPr lang="ko-KR" altLang="en-US" smtClean="0"/>
              <a:t>7</a:t>
            </a:fld>
            <a:endParaRPr lang="ko-KR" altLang="en-US"/>
          </a:p>
        </p:txBody>
      </p:sp>
    </p:spTree>
    <p:extLst>
      <p:ext uri="{BB962C8B-B14F-4D97-AF65-F5344CB8AC3E}">
        <p14:creationId xmlns:p14="http://schemas.microsoft.com/office/powerpoint/2010/main" val="6507898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ECB93EF2-9944-42EC-8F6D-D78815438E48}" type="slidenum">
              <a:rPr lang="ko-KR" altLang="en-US" smtClean="0"/>
              <a:t>30</a:t>
            </a:fld>
            <a:endParaRPr lang="ko-KR" altLang="en-US"/>
          </a:p>
        </p:txBody>
      </p:sp>
    </p:spTree>
    <p:extLst>
      <p:ext uri="{BB962C8B-B14F-4D97-AF65-F5344CB8AC3E}">
        <p14:creationId xmlns:p14="http://schemas.microsoft.com/office/powerpoint/2010/main" val="28076309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ECB93EF2-9944-42EC-8F6D-D78815438E48}" type="slidenum">
              <a:rPr lang="ko-KR" altLang="en-US" smtClean="0"/>
              <a:t>8</a:t>
            </a:fld>
            <a:endParaRPr lang="ko-KR" altLang="en-US"/>
          </a:p>
        </p:txBody>
      </p:sp>
    </p:spTree>
    <p:extLst>
      <p:ext uri="{BB962C8B-B14F-4D97-AF65-F5344CB8AC3E}">
        <p14:creationId xmlns:p14="http://schemas.microsoft.com/office/powerpoint/2010/main" val="31997594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ECB93EF2-9944-42EC-8F6D-D78815438E48}" type="slidenum">
              <a:rPr lang="ko-KR" altLang="en-US" smtClean="0"/>
              <a:t>9</a:t>
            </a:fld>
            <a:endParaRPr lang="ko-KR" altLang="en-US"/>
          </a:p>
        </p:txBody>
      </p:sp>
    </p:spTree>
    <p:extLst>
      <p:ext uri="{BB962C8B-B14F-4D97-AF65-F5344CB8AC3E}">
        <p14:creationId xmlns:p14="http://schemas.microsoft.com/office/powerpoint/2010/main" val="5341171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ECB93EF2-9944-42EC-8F6D-D78815438E48}" type="slidenum">
              <a:rPr lang="ko-KR" altLang="en-US" smtClean="0"/>
              <a:t>13</a:t>
            </a:fld>
            <a:endParaRPr lang="ko-KR" altLang="en-US"/>
          </a:p>
        </p:txBody>
      </p:sp>
    </p:spTree>
    <p:extLst>
      <p:ext uri="{BB962C8B-B14F-4D97-AF65-F5344CB8AC3E}">
        <p14:creationId xmlns:p14="http://schemas.microsoft.com/office/powerpoint/2010/main" val="11780949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ECB93EF2-9944-42EC-8F6D-D78815438E48}" type="slidenum">
              <a:rPr lang="ko-KR" altLang="en-US" smtClean="0"/>
              <a:t>25</a:t>
            </a:fld>
            <a:endParaRPr lang="ko-KR" altLang="en-US"/>
          </a:p>
        </p:txBody>
      </p:sp>
    </p:spTree>
    <p:extLst>
      <p:ext uri="{BB962C8B-B14F-4D97-AF65-F5344CB8AC3E}">
        <p14:creationId xmlns:p14="http://schemas.microsoft.com/office/powerpoint/2010/main" val="28076309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ECB93EF2-9944-42EC-8F6D-D78815438E48}" type="slidenum">
              <a:rPr lang="ko-KR" altLang="en-US" smtClean="0"/>
              <a:t>26</a:t>
            </a:fld>
            <a:endParaRPr lang="ko-KR" altLang="en-US"/>
          </a:p>
        </p:txBody>
      </p:sp>
    </p:spTree>
    <p:extLst>
      <p:ext uri="{BB962C8B-B14F-4D97-AF65-F5344CB8AC3E}">
        <p14:creationId xmlns:p14="http://schemas.microsoft.com/office/powerpoint/2010/main" val="28076309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ECB93EF2-9944-42EC-8F6D-D78815438E48}" type="slidenum">
              <a:rPr lang="ko-KR" altLang="en-US" smtClean="0"/>
              <a:t>27</a:t>
            </a:fld>
            <a:endParaRPr lang="ko-KR" altLang="en-US"/>
          </a:p>
        </p:txBody>
      </p:sp>
    </p:spTree>
    <p:extLst>
      <p:ext uri="{BB962C8B-B14F-4D97-AF65-F5344CB8AC3E}">
        <p14:creationId xmlns:p14="http://schemas.microsoft.com/office/powerpoint/2010/main" val="28076309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ECB93EF2-9944-42EC-8F6D-D78815438E48}" type="slidenum">
              <a:rPr lang="ko-KR" altLang="en-US" smtClean="0"/>
              <a:t>28</a:t>
            </a:fld>
            <a:endParaRPr lang="ko-KR" altLang="en-US"/>
          </a:p>
        </p:txBody>
      </p:sp>
    </p:spTree>
    <p:extLst>
      <p:ext uri="{BB962C8B-B14F-4D97-AF65-F5344CB8AC3E}">
        <p14:creationId xmlns:p14="http://schemas.microsoft.com/office/powerpoint/2010/main" val="28076309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ECB93EF2-9944-42EC-8F6D-D78815438E48}" type="slidenum">
              <a:rPr lang="ko-KR" altLang="en-US" smtClean="0"/>
              <a:t>29</a:t>
            </a:fld>
            <a:endParaRPr lang="ko-KR" altLang="en-US"/>
          </a:p>
        </p:txBody>
      </p:sp>
    </p:spTree>
    <p:extLst>
      <p:ext uri="{BB962C8B-B14F-4D97-AF65-F5344CB8AC3E}">
        <p14:creationId xmlns:p14="http://schemas.microsoft.com/office/powerpoint/2010/main" val="28076309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smtClean="0"/>
              <a:t>마스터 제목 스타일 편집</a:t>
            </a:r>
            <a:endParaRPr lang="ko-KR" altLang="en-US"/>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smtClean="0"/>
              <a:t>마스터 부제목 스타일 편집</a:t>
            </a:r>
            <a:endParaRPr lang="ko-KR" altLang="en-US"/>
          </a:p>
        </p:txBody>
      </p:sp>
      <p:sp>
        <p:nvSpPr>
          <p:cNvPr id="4" name="날짜 개체 틀 3"/>
          <p:cNvSpPr>
            <a:spLocks noGrp="1"/>
          </p:cNvSpPr>
          <p:nvPr>
            <p:ph type="dt" sz="half" idx="10"/>
          </p:nvPr>
        </p:nvSpPr>
        <p:spPr/>
        <p:txBody>
          <a:bodyPr/>
          <a:lstStyle/>
          <a:p>
            <a:fld id="{36F9F990-06A0-4F69-A08F-96FC93618A3F}" type="datetimeFigureOut">
              <a:rPr lang="ko-KR" altLang="en-US" smtClean="0"/>
              <a:t>2019-07-22</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96D7A5DA-B4BC-44A6-89FF-4FF6B9915936}" type="slidenum">
              <a:rPr lang="ko-KR" altLang="en-US" smtClean="0"/>
              <a:t>‹#›</a:t>
            </a:fld>
            <a:endParaRPr lang="ko-KR" altLang="en-US"/>
          </a:p>
        </p:txBody>
      </p:sp>
    </p:spTree>
    <p:extLst>
      <p:ext uri="{BB962C8B-B14F-4D97-AF65-F5344CB8AC3E}">
        <p14:creationId xmlns:p14="http://schemas.microsoft.com/office/powerpoint/2010/main" val="37590441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smtClean="0"/>
              <a:t>마스터 제목 스타일 편집</a:t>
            </a:r>
            <a:endParaRPr lang="ko-KR" altLang="en-US"/>
          </a:p>
        </p:txBody>
      </p:sp>
      <p:sp>
        <p:nvSpPr>
          <p:cNvPr id="3" name="세로 텍스트 개체 틀 2"/>
          <p:cNvSpPr>
            <a:spLocks noGrp="1"/>
          </p:cNvSpPr>
          <p:nvPr>
            <p:ph type="body" orient="vert" idx="1"/>
          </p:nvPr>
        </p:nvSpPr>
        <p:spPr/>
        <p:txBody>
          <a:bodyPr vert="eaVert"/>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날짜 개체 틀 3"/>
          <p:cNvSpPr>
            <a:spLocks noGrp="1"/>
          </p:cNvSpPr>
          <p:nvPr>
            <p:ph type="dt" sz="half" idx="10"/>
          </p:nvPr>
        </p:nvSpPr>
        <p:spPr/>
        <p:txBody>
          <a:bodyPr/>
          <a:lstStyle/>
          <a:p>
            <a:fld id="{36F9F990-06A0-4F69-A08F-96FC93618A3F}" type="datetimeFigureOut">
              <a:rPr lang="ko-KR" altLang="en-US" smtClean="0"/>
              <a:t>2019-07-22</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96D7A5DA-B4BC-44A6-89FF-4FF6B9915936}" type="slidenum">
              <a:rPr lang="ko-KR" altLang="en-US" smtClean="0"/>
              <a:t>‹#›</a:t>
            </a:fld>
            <a:endParaRPr lang="ko-KR" altLang="en-US"/>
          </a:p>
        </p:txBody>
      </p:sp>
    </p:spTree>
    <p:extLst>
      <p:ext uri="{BB962C8B-B14F-4D97-AF65-F5344CB8AC3E}">
        <p14:creationId xmlns:p14="http://schemas.microsoft.com/office/powerpoint/2010/main" val="10393457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smtClean="0"/>
              <a:t>마스터 제목 스타일 편집</a:t>
            </a:r>
            <a:endParaRPr lang="ko-KR" altLang="en-US"/>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날짜 개체 틀 3"/>
          <p:cNvSpPr>
            <a:spLocks noGrp="1"/>
          </p:cNvSpPr>
          <p:nvPr>
            <p:ph type="dt" sz="half" idx="10"/>
          </p:nvPr>
        </p:nvSpPr>
        <p:spPr/>
        <p:txBody>
          <a:bodyPr/>
          <a:lstStyle/>
          <a:p>
            <a:fld id="{36F9F990-06A0-4F69-A08F-96FC93618A3F}" type="datetimeFigureOut">
              <a:rPr lang="ko-KR" altLang="en-US" smtClean="0"/>
              <a:t>2019-07-22</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96D7A5DA-B4BC-44A6-89FF-4FF6B9915936}" type="slidenum">
              <a:rPr lang="ko-KR" altLang="en-US" smtClean="0"/>
              <a:t>‹#›</a:t>
            </a:fld>
            <a:endParaRPr lang="ko-KR" altLang="en-US"/>
          </a:p>
        </p:txBody>
      </p:sp>
    </p:spTree>
    <p:extLst>
      <p:ext uri="{BB962C8B-B14F-4D97-AF65-F5344CB8AC3E}">
        <p14:creationId xmlns:p14="http://schemas.microsoft.com/office/powerpoint/2010/main" val="148335213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1_제목 슬라이드">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32926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smtClean="0"/>
              <a:t>마스터 제목 스타일 편집</a:t>
            </a:r>
            <a:endParaRPr lang="ko-KR" altLang="en-US"/>
          </a:p>
        </p:txBody>
      </p:sp>
      <p:sp>
        <p:nvSpPr>
          <p:cNvPr id="3" name="내용 개체 틀 2"/>
          <p:cNvSpPr>
            <a:spLocks noGrp="1"/>
          </p:cNvSpPr>
          <p:nvPr>
            <p:ph idx="1"/>
          </p:nvPr>
        </p:nvSpPr>
        <p:spPr/>
        <p:txBody>
          <a:body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날짜 개체 틀 3"/>
          <p:cNvSpPr>
            <a:spLocks noGrp="1"/>
          </p:cNvSpPr>
          <p:nvPr>
            <p:ph type="dt" sz="half" idx="10"/>
          </p:nvPr>
        </p:nvSpPr>
        <p:spPr/>
        <p:txBody>
          <a:bodyPr/>
          <a:lstStyle/>
          <a:p>
            <a:fld id="{36F9F990-06A0-4F69-A08F-96FC93618A3F}" type="datetimeFigureOut">
              <a:rPr lang="ko-KR" altLang="en-US" smtClean="0"/>
              <a:t>2019-07-22</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96D7A5DA-B4BC-44A6-89FF-4FF6B9915936}" type="slidenum">
              <a:rPr lang="ko-KR" altLang="en-US" smtClean="0"/>
              <a:t>‹#›</a:t>
            </a:fld>
            <a:endParaRPr lang="ko-KR" altLang="en-US"/>
          </a:p>
        </p:txBody>
      </p:sp>
    </p:spTree>
    <p:extLst>
      <p:ext uri="{BB962C8B-B14F-4D97-AF65-F5344CB8AC3E}">
        <p14:creationId xmlns:p14="http://schemas.microsoft.com/office/powerpoint/2010/main" val="39830373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smtClean="0"/>
              <a:t>마스터 제목 스타일 편집</a:t>
            </a:r>
            <a:endParaRPr lang="ko-KR" altLang="en-US"/>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smtClean="0"/>
              <a:t>마스터 텍스트 스타일을 편집합니다</a:t>
            </a:r>
          </a:p>
        </p:txBody>
      </p:sp>
      <p:sp>
        <p:nvSpPr>
          <p:cNvPr id="4" name="날짜 개체 틀 3"/>
          <p:cNvSpPr>
            <a:spLocks noGrp="1"/>
          </p:cNvSpPr>
          <p:nvPr>
            <p:ph type="dt" sz="half" idx="10"/>
          </p:nvPr>
        </p:nvSpPr>
        <p:spPr/>
        <p:txBody>
          <a:bodyPr/>
          <a:lstStyle/>
          <a:p>
            <a:fld id="{36F9F990-06A0-4F69-A08F-96FC93618A3F}" type="datetimeFigureOut">
              <a:rPr lang="ko-KR" altLang="en-US" smtClean="0"/>
              <a:t>2019-07-22</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96D7A5DA-B4BC-44A6-89FF-4FF6B9915936}" type="slidenum">
              <a:rPr lang="ko-KR" altLang="en-US" smtClean="0"/>
              <a:t>‹#›</a:t>
            </a:fld>
            <a:endParaRPr lang="ko-KR" altLang="en-US"/>
          </a:p>
        </p:txBody>
      </p:sp>
    </p:spTree>
    <p:extLst>
      <p:ext uri="{BB962C8B-B14F-4D97-AF65-F5344CB8AC3E}">
        <p14:creationId xmlns:p14="http://schemas.microsoft.com/office/powerpoint/2010/main" val="12441377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smtClean="0"/>
              <a:t>마스터 제목 스타일 편집</a:t>
            </a:r>
            <a:endParaRPr lang="ko-KR" altLang="en-US"/>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5" name="날짜 개체 틀 4"/>
          <p:cNvSpPr>
            <a:spLocks noGrp="1"/>
          </p:cNvSpPr>
          <p:nvPr>
            <p:ph type="dt" sz="half" idx="10"/>
          </p:nvPr>
        </p:nvSpPr>
        <p:spPr/>
        <p:txBody>
          <a:bodyPr/>
          <a:lstStyle/>
          <a:p>
            <a:fld id="{36F9F990-06A0-4F69-A08F-96FC93618A3F}" type="datetimeFigureOut">
              <a:rPr lang="ko-KR" altLang="en-US" smtClean="0"/>
              <a:t>2019-07-22</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96D7A5DA-B4BC-44A6-89FF-4FF6B9915936}" type="slidenum">
              <a:rPr lang="ko-KR" altLang="en-US" smtClean="0"/>
              <a:t>‹#›</a:t>
            </a:fld>
            <a:endParaRPr lang="ko-KR" altLang="en-US"/>
          </a:p>
        </p:txBody>
      </p:sp>
    </p:spTree>
    <p:extLst>
      <p:ext uri="{BB962C8B-B14F-4D97-AF65-F5344CB8AC3E}">
        <p14:creationId xmlns:p14="http://schemas.microsoft.com/office/powerpoint/2010/main" val="11093462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smtClean="0"/>
              <a:t>마스터 제목 스타일 편집</a:t>
            </a:r>
            <a:endParaRPr lang="ko-KR" altLang="en-US"/>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smtClean="0"/>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smtClean="0"/>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7" name="날짜 개체 틀 6"/>
          <p:cNvSpPr>
            <a:spLocks noGrp="1"/>
          </p:cNvSpPr>
          <p:nvPr>
            <p:ph type="dt" sz="half" idx="10"/>
          </p:nvPr>
        </p:nvSpPr>
        <p:spPr/>
        <p:txBody>
          <a:bodyPr/>
          <a:lstStyle/>
          <a:p>
            <a:fld id="{36F9F990-06A0-4F69-A08F-96FC93618A3F}" type="datetimeFigureOut">
              <a:rPr lang="ko-KR" altLang="en-US" smtClean="0"/>
              <a:t>2019-07-22</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96D7A5DA-B4BC-44A6-89FF-4FF6B9915936}" type="slidenum">
              <a:rPr lang="ko-KR" altLang="en-US" smtClean="0"/>
              <a:t>‹#›</a:t>
            </a:fld>
            <a:endParaRPr lang="ko-KR" altLang="en-US"/>
          </a:p>
        </p:txBody>
      </p:sp>
    </p:spTree>
    <p:extLst>
      <p:ext uri="{BB962C8B-B14F-4D97-AF65-F5344CB8AC3E}">
        <p14:creationId xmlns:p14="http://schemas.microsoft.com/office/powerpoint/2010/main" val="33115809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smtClean="0"/>
              <a:t>마스터 제목 스타일 편집</a:t>
            </a:r>
            <a:endParaRPr lang="ko-KR" altLang="en-US"/>
          </a:p>
        </p:txBody>
      </p:sp>
      <p:sp>
        <p:nvSpPr>
          <p:cNvPr id="3" name="날짜 개체 틀 2"/>
          <p:cNvSpPr>
            <a:spLocks noGrp="1"/>
          </p:cNvSpPr>
          <p:nvPr>
            <p:ph type="dt" sz="half" idx="10"/>
          </p:nvPr>
        </p:nvSpPr>
        <p:spPr/>
        <p:txBody>
          <a:bodyPr/>
          <a:lstStyle/>
          <a:p>
            <a:fld id="{36F9F990-06A0-4F69-A08F-96FC93618A3F}" type="datetimeFigureOut">
              <a:rPr lang="ko-KR" altLang="en-US" smtClean="0"/>
              <a:t>2019-07-22</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96D7A5DA-B4BC-44A6-89FF-4FF6B9915936}" type="slidenum">
              <a:rPr lang="ko-KR" altLang="en-US" smtClean="0"/>
              <a:t>‹#›</a:t>
            </a:fld>
            <a:endParaRPr lang="ko-KR" altLang="en-US"/>
          </a:p>
        </p:txBody>
      </p:sp>
    </p:spTree>
    <p:extLst>
      <p:ext uri="{BB962C8B-B14F-4D97-AF65-F5344CB8AC3E}">
        <p14:creationId xmlns:p14="http://schemas.microsoft.com/office/powerpoint/2010/main" val="15452096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36F9F990-06A0-4F69-A08F-96FC93618A3F}" type="datetimeFigureOut">
              <a:rPr lang="ko-KR" altLang="en-US" smtClean="0"/>
              <a:t>2019-07-22</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96D7A5DA-B4BC-44A6-89FF-4FF6B9915936}" type="slidenum">
              <a:rPr lang="ko-KR" altLang="en-US" smtClean="0"/>
              <a:t>‹#›</a:t>
            </a:fld>
            <a:endParaRPr lang="ko-KR" altLang="en-US"/>
          </a:p>
        </p:txBody>
      </p:sp>
    </p:spTree>
    <p:extLst>
      <p:ext uri="{BB962C8B-B14F-4D97-AF65-F5344CB8AC3E}">
        <p14:creationId xmlns:p14="http://schemas.microsoft.com/office/powerpoint/2010/main" val="2734127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smtClean="0"/>
              <a:t>마스터 제목 스타일 편집</a:t>
            </a:r>
            <a:endParaRPr lang="ko-KR" altLang="en-US"/>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smtClean="0"/>
              <a:t>마스터 텍스트 스타일을 편집합니다</a:t>
            </a:r>
          </a:p>
        </p:txBody>
      </p:sp>
      <p:sp>
        <p:nvSpPr>
          <p:cNvPr id="5" name="날짜 개체 틀 4"/>
          <p:cNvSpPr>
            <a:spLocks noGrp="1"/>
          </p:cNvSpPr>
          <p:nvPr>
            <p:ph type="dt" sz="half" idx="10"/>
          </p:nvPr>
        </p:nvSpPr>
        <p:spPr/>
        <p:txBody>
          <a:bodyPr/>
          <a:lstStyle/>
          <a:p>
            <a:fld id="{36F9F990-06A0-4F69-A08F-96FC93618A3F}" type="datetimeFigureOut">
              <a:rPr lang="ko-KR" altLang="en-US" smtClean="0"/>
              <a:t>2019-07-22</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96D7A5DA-B4BC-44A6-89FF-4FF6B9915936}" type="slidenum">
              <a:rPr lang="ko-KR" altLang="en-US" smtClean="0"/>
              <a:t>‹#›</a:t>
            </a:fld>
            <a:endParaRPr lang="ko-KR" altLang="en-US"/>
          </a:p>
        </p:txBody>
      </p:sp>
    </p:spTree>
    <p:extLst>
      <p:ext uri="{BB962C8B-B14F-4D97-AF65-F5344CB8AC3E}">
        <p14:creationId xmlns:p14="http://schemas.microsoft.com/office/powerpoint/2010/main" val="12723312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smtClean="0"/>
              <a:t>마스터 제목 스타일 편집</a:t>
            </a:r>
            <a:endParaRPr lang="ko-KR" altLang="en-US"/>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smtClean="0"/>
              <a:t>마스터 텍스트 스타일을 편집합니다</a:t>
            </a:r>
          </a:p>
        </p:txBody>
      </p:sp>
      <p:sp>
        <p:nvSpPr>
          <p:cNvPr id="5" name="날짜 개체 틀 4"/>
          <p:cNvSpPr>
            <a:spLocks noGrp="1"/>
          </p:cNvSpPr>
          <p:nvPr>
            <p:ph type="dt" sz="half" idx="10"/>
          </p:nvPr>
        </p:nvSpPr>
        <p:spPr/>
        <p:txBody>
          <a:bodyPr/>
          <a:lstStyle/>
          <a:p>
            <a:fld id="{36F9F990-06A0-4F69-A08F-96FC93618A3F}" type="datetimeFigureOut">
              <a:rPr lang="ko-KR" altLang="en-US" smtClean="0"/>
              <a:t>2019-07-22</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96D7A5DA-B4BC-44A6-89FF-4FF6B9915936}" type="slidenum">
              <a:rPr lang="ko-KR" altLang="en-US" smtClean="0"/>
              <a:t>‹#›</a:t>
            </a:fld>
            <a:endParaRPr lang="ko-KR" altLang="en-US"/>
          </a:p>
        </p:txBody>
      </p:sp>
    </p:spTree>
    <p:extLst>
      <p:ext uri="{BB962C8B-B14F-4D97-AF65-F5344CB8AC3E}">
        <p14:creationId xmlns:p14="http://schemas.microsoft.com/office/powerpoint/2010/main" val="35127370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3">
            <a:lumMod val="40000"/>
            <a:lumOff val="60000"/>
          </a:schemeClr>
        </a:solidFill>
        <a:effectLst/>
      </p:bgPr>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smtClean="0"/>
              <a:t>마스터 제목 스타일 편집</a:t>
            </a:r>
            <a:endParaRPr lang="ko-KR" altLang="en-US"/>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6F9F990-06A0-4F69-A08F-96FC93618A3F}" type="datetimeFigureOut">
              <a:rPr lang="ko-KR" altLang="en-US" smtClean="0"/>
              <a:t>2019-07-22</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6D7A5DA-B4BC-44A6-89FF-4FF6B9915936}" type="slidenum">
              <a:rPr lang="ko-KR" altLang="en-US" smtClean="0"/>
              <a:t>‹#›</a:t>
            </a:fld>
            <a:endParaRPr lang="ko-KR" altLang="en-US"/>
          </a:p>
        </p:txBody>
      </p:sp>
    </p:spTree>
    <p:extLst>
      <p:ext uri="{BB962C8B-B14F-4D97-AF65-F5344CB8AC3E}">
        <p14:creationId xmlns:p14="http://schemas.microsoft.com/office/powerpoint/2010/main" val="330279172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data.kma.go.kr/" TargetMode="External"/><Relationship Id="rId2" Type="http://schemas.openxmlformats.org/officeDocument/2006/relationships/hyperlink" Target="http://oasis.krei.re.kr/index.do"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oasis.krei.re.kr/index.do"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hyperlink" Target="https://data.kma.go.kr/"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https://data.kma.go.kr/" TargetMode="External"/><Relationship Id="rId2" Type="http://schemas.openxmlformats.org/officeDocument/2006/relationships/hyperlink" Target="http://oasis.krei.re.kr/index.do" TargetMode="Externa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oasis.krei.re.kr/index.do" TargetMode="Externa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hyperlink" Target="http://oasis.krei.re.kr/index.do"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3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46.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46.pn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그룹 5"/>
          <p:cNvGrpSpPr/>
          <p:nvPr/>
        </p:nvGrpSpPr>
        <p:grpSpPr>
          <a:xfrm>
            <a:off x="-396551" y="6871"/>
            <a:ext cx="9971184" cy="6883177"/>
            <a:chOff x="6588224" y="476672"/>
            <a:chExt cx="9157641" cy="6883177"/>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88224" y="476672"/>
              <a:ext cx="9144001" cy="6880896"/>
            </a:xfrm>
            <a:prstGeom prst="rect">
              <a:avLst/>
            </a:prstGeom>
          </p:spPr>
        </p:pic>
        <p:pic>
          <p:nvPicPr>
            <p:cNvPr id="2050" name="Picture 2" descr="C:\Users\TJ\Downloads\vegetables-819327_192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01865" y="478954"/>
              <a:ext cx="9144000" cy="6880895"/>
            </a:xfrm>
            <a:prstGeom prst="rtTriangle">
              <a:avLst/>
            </a:prstGeom>
            <a:noFill/>
            <a:extLst>
              <a:ext uri="{909E8E84-426E-40DD-AFC4-6F175D3DCCD1}">
                <a14:hiddenFill xmlns:a14="http://schemas.microsoft.com/office/drawing/2010/main">
                  <a:solidFill>
                    <a:srgbClr val="FFFFFF"/>
                  </a:solidFill>
                </a14:hiddenFill>
              </a:ext>
            </a:extLst>
          </p:spPr>
        </p:pic>
      </p:grpSp>
      <p:sp>
        <p:nvSpPr>
          <p:cNvPr id="17" name="직사각형 16"/>
          <p:cNvSpPr/>
          <p:nvPr/>
        </p:nvSpPr>
        <p:spPr>
          <a:xfrm>
            <a:off x="-354514" y="0"/>
            <a:ext cx="9929147" cy="6916366"/>
          </a:xfrm>
          <a:prstGeom prst="rect">
            <a:avLst/>
          </a:prstGeom>
          <a:solidFill>
            <a:srgbClr val="262626">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endParaRPr lang="ko-KR" altLang="en-US" b="1" dirty="0"/>
          </a:p>
        </p:txBody>
      </p:sp>
      <p:sp>
        <p:nvSpPr>
          <p:cNvPr id="3" name="TextBox 2"/>
          <p:cNvSpPr txBox="1"/>
          <p:nvPr/>
        </p:nvSpPr>
        <p:spPr>
          <a:xfrm>
            <a:off x="879714" y="1826887"/>
            <a:ext cx="7704856" cy="1647246"/>
          </a:xfrm>
          <a:prstGeom prst="rect">
            <a:avLst/>
          </a:prstGeom>
          <a:noFill/>
        </p:spPr>
        <p:txBody>
          <a:bodyPr wrap="square" rtlCol="0">
            <a:spAutoFit/>
          </a:bodyPr>
          <a:lstStyle/>
          <a:p>
            <a:pPr algn="ctr">
              <a:lnSpc>
                <a:spcPct val="150000"/>
              </a:lnSpc>
            </a:pPr>
            <a:r>
              <a:rPr lang="ko-KR" altLang="en-US" sz="3600" b="1" dirty="0">
                <a:solidFill>
                  <a:schemeClr val="bg1"/>
                </a:solidFill>
              </a:rPr>
              <a:t>미세먼지와 날씨 데이터를 이용한 </a:t>
            </a:r>
            <a:endParaRPr lang="en-US" altLang="ko-KR" sz="3600" b="1" dirty="0">
              <a:solidFill>
                <a:schemeClr val="bg1"/>
              </a:solidFill>
            </a:endParaRPr>
          </a:p>
          <a:p>
            <a:pPr algn="ctr">
              <a:lnSpc>
                <a:spcPct val="150000"/>
              </a:lnSpc>
            </a:pPr>
            <a:r>
              <a:rPr lang="ko-KR" altLang="en-US" sz="3600" b="1" dirty="0">
                <a:solidFill>
                  <a:schemeClr val="bg1"/>
                </a:solidFill>
              </a:rPr>
              <a:t>농산물 가격 예측 및 활용 </a:t>
            </a:r>
          </a:p>
        </p:txBody>
      </p:sp>
      <p:sp>
        <p:nvSpPr>
          <p:cNvPr id="9" name="TextBox 8"/>
          <p:cNvSpPr txBox="1"/>
          <p:nvPr/>
        </p:nvSpPr>
        <p:spPr>
          <a:xfrm>
            <a:off x="4899663" y="5877471"/>
            <a:ext cx="4896545" cy="830997"/>
          </a:xfrm>
          <a:prstGeom prst="rect">
            <a:avLst/>
          </a:prstGeom>
          <a:noFill/>
        </p:spPr>
        <p:txBody>
          <a:bodyPr wrap="square" rtlCol="0">
            <a:spAutoFit/>
          </a:bodyPr>
          <a:lstStyle/>
          <a:p>
            <a:pPr algn="ctr">
              <a:lnSpc>
                <a:spcPct val="150000"/>
              </a:lnSpc>
            </a:pPr>
            <a:r>
              <a:rPr lang="ko-KR" altLang="en-US" sz="1600" b="1" dirty="0" smtClean="0">
                <a:solidFill>
                  <a:schemeClr val="bg1"/>
                </a:solidFill>
              </a:rPr>
              <a:t>어깨동무</a:t>
            </a:r>
            <a:endParaRPr lang="en-US" altLang="ko-KR" sz="1600" b="1" dirty="0" smtClean="0">
              <a:solidFill>
                <a:schemeClr val="bg1"/>
              </a:solidFill>
            </a:endParaRPr>
          </a:p>
          <a:p>
            <a:pPr algn="ctr">
              <a:lnSpc>
                <a:spcPct val="150000"/>
              </a:lnSpc>
            </a:pPr>
            <a:r>
              <a:rPr lang="en-US" altLang="ko-KR" sz="1600" b="1" dirty="0" smtClean="0">
                <a:solidFill>
                  <a:schemeClr val="bg1"/>
                </a:solidFill>
              </a:rPr>
              <a:t>(</a:t>
            </a:r>
            <a:r>
              <a:rPr lang="ko-KR" altLang="en-US" sz="1600" b="1" dirty="0" smtClean="0">
                <a:solidFill>
                  <a:schemeClr val="bg1"/>
                </a:solidFill>
              </a:rPr>
              <a:t>팀원</a:t>
            </a:r>
            <a:r>
              <a:rPr lang="en-US" altLang="ko-KR" sz="1600" b="1" dirty="0" smtClean="0">
                <a:solidFill>
                  <a:schemeClr val="bg1"/>
                </a:solidFill>
              </a:rPr>
              <a:t>: </a:t>
            </a:r>
            <a:r>
              <a:rPr lang="ko-KR" altLang="en-US" sz="1600" b="1" dirty="0" smtClean="0">
                <a:solidFill>
                  <a:schemeClr val="bg1"/>
                </a:solidFill>
              </a:rPr>
              <a:t>백정인</a:t>
            </a:r>
            <a:r>
              <a:rPr lang="en-US" altLang="ko-KR" sz="1600" b="1" dirty="0" smtClean="0">
                <a:solidFill>
                  <a:schemeClr val="bg1"/>
                </a:solidFill>
              </a:rPr>
              <a:t>, </a:t>
            </a:r>
            <a:r>
              <a:rPr lang="ko-KR" altLang="en-US" sz="1600" b="1" dirty="0" smtClean="0">
                <a:solidFill>
                  <a:schemeClr val="bg1"/>
                </a:solidFill>
              </a:rPr>
              <a:t>윤철현</a:t>
            </a:r>
            <a:r>
              <a:rPr lang="en-US" altLang="ko-KR" sz="1600" b="1" dirty="0" smtClean="0">
                <a:solidFill>
                  <a:schemeClr val="bg1"/>
                </a:solidFill>
              </a:rPr>
              <a:t>, </a:t>
            </a:r>
            <a:r>
              <a:rPr lang="ko-KR" altLang="en-US" sz="1600" b="1" dirty="0" err="1" smtClean="0">
                <a:solidFill>
                  <a:schemeClr val="bg1"/>
                </a:solidFill>
              </a:rPr>
              <a:t>채광식</a:t>
            </a:r>
            <a:r>
              <a:rPr lang="en-US" altLang="ko-KR" sz="1600" b="1" dirty="0" smtClean="0">
                <a:solidFill>
                  <a:schemeClr val="bg1"/>
                </a:solidFill>
              </a:rPr>
              <a:t>, </a:t>
            </a:r>
            <a:r>
              <a:rPr lang="ko-KR" altLang="en-US" sz="1600" b="1" dirty="0" smtClean="0">
                <a:solidFill>
                  <a:schemeClr val="bg1"/>
                </a:solidFill>
              </a:rPr>
              <a:t>하재근</a:t>
            </a:r>
            <a:r>
              <a:rPr lang="en-US" altLang="ko-KR" sz="1600" b="1" dirty="0" smtClean="0">
                <a:solidFill>
                  <a:schemeClr val="bg1"/>
                </a:solidFill>
              </a:rPr>
              <a:t>)</a:t>
            </a:r>
            <a:endParaRPr lang="ko-KR" altLang="en-US" sz="1600" b="1" dirty="0">
              <a:solidFill>
                <a:schemeClr val="bg1"/>
              </a:solidFill>
            </a:endParaRPr>
          </a:p>
        </p:txBody>
      </p:sp>
    </p:spTree>
    <p:extLst>
      <p:ext uri="{BB962C8B-B14F-4D97-AF65-F5344CB8AC3E}">
        <p14:creationId xmlns:p14="http://schemas.microsoft.com/office/powerpoint/2010/main" val="276097815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p:cNvSpPr/>
          <p:nvPr/>
        </p:nvSpPr>
        <p:spPr>
          <a:xfrm>
            <a:off x="109892" y="102118"/>
            <a:ext cx="8928992" cy="66247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aphicFrame>
        <p:nvGraphicFramePr>
          <p:cNvPr id="6" name="표 5"/>
          <p:cNvGraphicFramePr>
            <a:graphicFrameLocks noGrp="1"/>
          </p:cNvGraphicFramePr>
          <p:nvPr>
            <p:extLst>
              <p:ext uri="{D42A27DB-BD31-4B8C-83A1-F6EECF244321}">
                <p14:modId xmlns:p14="http://schemas.microsoft.com/office/powerpoint/2010/main" val="2780759138"/>
              </p:ext>
            </p:extLst>
          </p:nvPr>
        </p:nvGraphicFramePr>
        <p:xfrm>
          <a:off x="2107748" y="1273829"/>
          <a:ext cx="5382729" cy="2880319"/>
        </p:xfrm>
        <a:graphic>
          <a:graphicData uri="http://schemas.openxmlformats.org/drawingml/2006/table">
            <a:tbl>
              <a:tblPr firstRow="1" bandRow="1">
                <a:tableStyleId>{F5AB1C69-6EDB-4FF4-983F-18BD219EF322}</a:tableStyleId>
              </a:tblPr>
              <a:tblGrid>
                <a:gridCol w="808068"/>
                <a:gridCol w="2780418"/>
                <a:gridCol w="1794243"/>
              </a:tblGrid>
              <a:tr h="406633">
                <a:tc>
                  <a:txBody>
                    <a:bodyPr/>
                    <a:lstStyle/>
                    <a:p>
                      <a:pPr algn="ctr" latinLnBrk="1"/>
                      <a:r>
                        <a:rPr lang="ko-KR" altLang="en-US" sz="1400" b="1" kern="1200" dirty="0" err="1" smtClean="0">
                          <a:solidFill>
                            <a:schemeClr val="lt1"/>
                          </a:solidFill>
                          <a:latin typeface="돋움" pitchFamily="50" charset="-127"/>
                          <a:ea typeface="돋움" pitchFamily="50" charset="-127"/>
                          <a:cs typeface="+mn-cs"/>
                        </a:rPr>
                        <a:t>작형</a:t>
                      </a:r>
                      <a:endParaRPr lang="ko-KR" altLang="en-US" sz="1400" b="1" kern="1200" dirty="0">
                        <a:solidFill>
                          <a:schemeClr val="lt1"/>
                        </a:solidFill>
                        <a:latin typeface="돋움" pitchFamily="50" charset="-127"/>
                        <a:ea typeface="돋움" pitchFamily="50" charset="-127"/>
                        <a:cs typeface="+mn-cs"/>
                      </a:endParaRPr>
                    </a:p>
                  </a:txBody>
                  <a:tcPr>
                    <a:solidFill>
                      <a:srgbClr val="77AA42"/>
                    </a:solidFill>
                  </a:tcPr>
                </a:tc>
                <a:tc>
                  <a:txBody>
                    <a:bodyPr/>
                    <a:lstStyle/>
                    <a:p>
                      <a:pPr algn="ctr" latinLnBrk="1"/>
                      <a:r>
                        <a:rPr lang="ko-KR" altLang="en-US" sz="1600" dirty="0" err="1" smtClean="0">
                          <a:latin typeface="돋움" pitchFamily="50" charset="-127"/>
                          <a:ea typeface="돋움" pitchFamily="50" charset="-127"/>
                        </a:rPr>
                        <a:t>정식기</a:t>
                      </a:r>
                      <a:endParaRPr lang="ko-KR" altLang="en-US" sz="1600" dirty="0">
                        <a:latin typeface="돋움" pitchFamily="50" charset="-127"/>
                        <a:ea typeface="돋움" pitchFamily="50" charset="-127"/>
                      </a:endParaRPr>
                    </a:p>
                  </a:txBody>
                  <a:tcPr>
                    <a:solidFill>
                      <a:srgbClr val="77AA42"/>
                    </a:solidFill>
                  </a:tcPr>
                </a:tc>
                <a:tc>
                  <a:txBody>
                    <a:bodyPr/>
                    <a:lstStyle/>
                    <a:p>
                      <a:pPr algn="ctr" latinLnBrk="1"/>
                      <a:r>
                        <a:rPr lang="ko-KR" altLang="en-US" sz="1600" dirty="0" smtClean="0">
                          <a:latin typeface="돋움" pitchFamily="50" charset="-127"/>
                          <a:ea typeface="돋움" pitchFamily="50" charset="-127"/>
                        </a:rPr>
                        <a:t>수확기</a:t>
                      </a:r>
                      <a:endParaRPr lang="ko-KR" altLang="en-US" sz="1600" dirty="0">
                        <a:latin typeface="돋움" pitchFamily="50" charset="-127"/>
                        <a:ea typeface="돋움" pitchFamily="50" charset="-127"/>
                      </a:endParaRPr>
                    </a:p>
                  </a:txBody>
                  <a:tcPr>
                    <a:solidFill>
                      <a:srgbClr val="77AA42"/>
                    </a:solidFill>
                  </a:tcPr>
                </a:tc>
              </a:tr>
              <a:tr h="412281">
                <a:tc>
                  <a:txBody>
                    <a:bodyPr/>
                    <a:lstStyle/>
                    <a:p>
                      <a:pPr algn="ctr" latinLnBrk="1"/>
                      <a:r>
                        <a:rPr lang="ko-KR" altLang="en-US" sz="1200" dirty="0" smtClean="0">
                          <a:latin typeface="돋움" pitchFamily="50" charset="-127"/>
                          <a:ea typeface="돋움" pitchFamily="50" charset="-127"/>
                        </a:rPr>
                        <a:t>촉성</a:t>
                      </a:r>
                      <a:endParaRPr lang="ko-KR" altLang="en-US" sz="1200" dirty="0">
                        <a:latin typeface="돋움" pitchFamily="50" charset="-127"/>
                        <a:ea typeface="돋움" pitchFamily="50" charset="-127"/>
                      </a:endParaRPr>
                    </a:p>
                  </a:txBody>
                  <a:tcPr>
                    <a:solidFill>
                      <a:srgbClr val="BCCF5E"/>
                    </a:solidFill>
                  </a:tcPr>
                </a:tc>
                <a:tc>
                  <a:txBody>
                    <a:bodyPr/>
                    <a:lstStyle/>
                    <a:p>
                      <a:pPr algn="ctr" latinLnBrk="1"/>
                      <a:r>
                        <a:rPr lang="en-US" altLang="ko-KR" sz="1100" b="1" dirty="0" smtClean="0">
                          <a:latin typeface="돋움" pitchFamily="50" charset="-127"/>
                          <a:ea typeface="돋움" pitchFamily="50" charset="-127"/>
                        </a:rPr>
                        <a:t>12</a:t>
                      </a:r>
                      <a:r>
                        <a:rPr lang="ko-KR" altLang="en-US" sz="1100" b="1" dirty="0" smtClean="0">
                          <a:latin typeface="돋움" pitchFamily="50" charset="-127"/>
                          <a:ea typeface="돋움" pitchFamily="50" charset="-127"/>
                        </a:rPr>
                        <a:t>월초</a:t>
                      </a:r>
                      <a:r>
                        <a:rPr lang="en-US" altLang="ko-KR" sz="1100" b="1" dirty="0" smtClean="0">
                          <a:latin typeface="돋움" pitchFamily="50" charset="-127"/>
                          <a:ea typeface="돋움" pitchFamily="50" charset="-127"/>
                        </a:rPr>
                        <a:t>~1</a:t>
                      </a:r>
                      <a:r>
                        <a:rPr lang="ko-KR" altLang="en-US" sz="1100" b="1" dirty="0" smtClean="0">
                          <a:latin typeface="돋움" pitchFamily="50" charset="-127"/>
                          <a:ea typeface="돋움" pitchFamily="50" charset="-127"/>
                        </a:rPr>
                        <a:t>월말</a:t>
                      </a:r>
                      <a:endParaRPr lang="ko-KR" altLang="en-US" sz="1100" b="1" dirty="0">
                        <a:latin typeface="돋움" pitchFamily="50" charset="-127"/>
                        <a:ea typeface="돋움" pitchFamily="50" charset="-127"/>
                      </a:endParaRPr>
                    </a:p>
                  </a:txBody>
                  <a:tcPr>
                    <a:solidFill>
                      <a:schemeClr val="bg1"/>
                    </a:solidFill>
                  </a:tcPr>
                </a:tc>
                <a:tc>
                  <a:txBody>
                    <a:bodyPr/>
                    <a:lstStyle/>
                    <a:p>
                      <a:pPr algn="ctr" latinLnBrk="1"/>
                      <a:r>
                        <a:rPr lang="en-US" altLang="ko-KR" sz="1100" b="1" dirty="0" smtClean="0">
                          <a:latin typeface="돋움" pitchFamily="50" charset="-127"/>
                          <a:ea typeface="돋움" pitchFamily="50" charset="-127"/>
                        </a:rPr>
                        <a:t>2</a:t>
                      </a:r>
                      <a:r>
                        <a:rPr lang="ko-KR" altLang="en-US" sz="1100" b="1" dirty="0" err="1" smtClean="0">
                          <a:latin typeface="돋움" pitchFamily="50" charset="-127"/>
                          <a:ea typeface="돋움" pitchFamily="50" charset="-127"/>
                        </a:rPr>
                        <a:t>월중</a:t>
                      </a:r>
                      <a:r>
                        <a:rPr lang="en-US" altLang="ko-KR" sz="1100" b="1" dirty="0" smtClean="0">
                          <a:latin typeface="돋움" pitchFamily="50" charset="-127"/>
                          <a:ea typeface="돋움" pitchFamily="50" charset="-127"/>
                        </a:rPr>
                        <a:t>~4</a:t>
                      </a:r>
                      <a:r>
                        <a:rPr lang="ko-KR" altLang="en-US" sz="1100" b="1" dirty="0" smtClean="0">
                          <a:latin typeface="돋움" pitchFamily="50" charset="-127"/>
                          <a:ea typeface="돋움" pitchFamily="50" charset="-127"/>
                        </a:rPr>
                        <a:t>월초</a:t>
                      </a:r>
                      <a:endParaRPr lang="ko-KR" altLang="en-US" sz="1100" b="1" dirty="0">
                        <a:latin typeface="돋움" pitchFamily="50" charset="-127"/>
                        <a:ea typeface="돋움" pitchFamily="50" charset="-127"/>
                      </a:endParaRPr>
                    </a:p>
                  </a:txBody>
                  <a:tcPr>
                    <a:solidFill>
                      <a:schemeClr val="bg1"/>
                    </a:solidFill>
                  </a:tcPr>
                </a:tc>
              </a:tr>
              <a:tr h="412281">
                <a:tc>
                  <a:txBody>
                    <a:bodyPr/>
                    <a:lstStyle/>
                    <a:p>
                      <a:pPr algn="ctr" latinLnBrk="1"/>
                      <a:r>
                        <a:rPr lang="ko-KR" altLang="en-US" sz="1200" dirty="0" err="1" smtClean="0">
                          <a:latin typeface="돋움" pitchFamily="50" charset="-127"/>
                          <a:ea typeface="돋움" pitchFamily="50" charset="-127"/>
                        </a:rPr>
                        <a:t>반촉성</a:t>
                      </a:r>
                      <a:endParaRPr lang="ko-KR" altLang="en-US" sz="1200" dirty="0">
                        <a:latin typeface="돋움" pitchFamily="50" charset="-127"/>
                        <a:ea typeface="돋움" pitchFamily="50" charset="-127"/>
                      </a:endParaRPr>
                    </a:p>
                  </a:txBody>
                  <a:tcPr>
                    <a:solidFill>
                      <a:srgbClr val="BCCF5E"/>
                    </a:solidFill>
                  </a:tcPr>
                </a:tc>
                <a:tc>
                  <a:txBody>
                    <a:bodyPr/>
                    <a:lstStyle/>
                    <a:p>
                      <a:pPr algn="ctr" latinLnBrk="1"/>
                      <a:r>
                        <a:rPr lang="en-US" altLang="ko-KR" sz="1100" b="1" dirty="0" smtClean="0">
                          <a:latin typeface="돋움" pitchFamily="50" charset="-127"/>
                          <a:ea typeface="돋움" pitchFamily="50" charset="-127"/>
                        </a:rPr>
                        <a:t>2</a:t>
                      </a:r>
                      <a:r>
                        <a:rPr lang="ko-KR" altLang="en-US" sz="1100" b="1" dirty="0" smtClean="0">
                          <a:latin typeface="돋움" pitchFamily="50" charset="-127"/>
                          <a:ea typeface="돋움" pitchFamily="50" charset="-127"/>
                        </a:rPr>
                        <a:t>월초</a:t>
                      </a:r>
                      <a:r>
                        <a:rPr lang="en-US" altLang="ko-KR" sz="1100" b="1" dirty="0" smtClean="0">
                          <a:latin typeface="돋움" pitchFamily="50" charset="-127"/>
                          <a:ea typeface="돋움" pitchFamily="50" charset="-127"/>
                        </a:rPr>
                        <a:t>~4</a:t>
                      </a:r>
                      <a:r>
                        <a:rPr lang="ko-KR" altLang="en-US" sz="1100" b="1" dirty="0" smtClean="0">
                          <a:latin typeface="돋움" pitchFamily="50" charset="-127"/>
                          <a:ea typeface="돋움" pitchFamily="50" charset="-127"/>
                        </a:rPr>
                        <a:t>월초</a:t>
                      </a:r>
                      <a:endParaRPr lang="ko-KR" altLang="en-US" sz="1100" b="1" dirty="0">
                        <a:latin typeface="돋움" pitchFamily="50" charset="-127"/>
                        <a:ea typeface="돋움" pitchFamily="50" charset="-127"/>
                      </a:endParaRPr>
                    </a:p>
                  </a:txBody>
                  <a:tcPr>
                    <a:solidFill>
                      <a:schemeClr val="bg1"/>
                    </a:solidFill>
                  </a:tcPr>
                </a:tc>
                <a:tc>
                  <a:txBody>
                    <a:bodyPr/>
                    <a:lstStyle/>
                    <a:p>
                      <a:pPr algn="ctr" latinLnBrk="1"/>
                      <a:r>
                        <a:rPr lang="en-US" altLang="ko-KR" sz="1100" b="1" dirty="0" smtClean="0">
                          <a:latin typeface="돋움" pitchFamily="50" charset="-127"/>
                          <a:ea typeface="돋움" pitchFamily="50" charset="-127"/>
                        </a:rPr>
                        <a:t>4</a:t>
                      </a:r>
                      <a:r>
                        <a:rPr lang="ko-KR" altLang="en-US" sz="1100" b="1" dirty="0" err="1" smtClean="0">
                          <a:latin typeface="돋움" pitchFamily="50" charset="-127"/>
                          <a:ea typeface="돋움" pitchFamily="50" charset="-127"/>
                        </a:rPr>
                        <a:t>월중</a:t>
                      </a:r>
                      <a:r>
                        <a:rPr lang="en-US" altLang="ko-KR" sz="1100" b="1" dirty="0" smtClean="0">
                          <a:latin typeface="돋움" pitchFamily="50" charset="-127"/>
                          <a:ea typeface="돋움" pitchFamily="50" charset="-127"/>
                        </a:rPr>
                        <a:t>~5</a:t>
                      </a:r>
                      <a:r>
                        <a:rPr lang="ko-KR" altLang="en-US" sz="1100" b="1" dirty="0" err="1" smtClean="0">
                          <a:latin typeface="돋움" pitchFamily="50" charset="-127"/>
                          <a:ea typeface="돋움" pitchFamily="50" charset="-127"/>
                        </a:rPr>
                        <a:t>월중</a:t>
                      </a:r>
                      <a:endParaRPr lang="ko-KR" altLang="en-US" sz="1100" b="1" dirty="0">
                        <a:latin typeface="돋움" pitchFamily="50" charset="-127"/>
                        <a:ea typeface="돋움" pitchFamily="50" charset="-127"/>
                      </a:endParaRPr>
                    </a:p>
                  </a:txBody>
                  <a:tcPr>
                    <a:solidFill>
                      <a:schemeClr val="bg1"/>
                    </a:solidFill>
                  </a:tcPr>
                </a:tc>
              </a:tr>
              <a:tr h="412281">
                <a:tc>
                  <a:txBody>
                    <a:bodyPr/>
                    <a:lstStyle/>
                    <a:p>
                      <a:pPr algn="ctr" latinLnBrk="1"/>
                      <a:r>
                        <a:rPr lang="ko-KR" altLang="en-US" sz="1200" dirty="0" smtClean="0">
                          <a:latin typeface="돋움" pitchFamily="50" charset="-127"/>
                          <a:ea typeface="돋움" pitchFamily="50" charset="-127"/>
                        </a:rPr>
                        <a:t>조숙</a:t>
                      </a:r>
                      <a:endParaRPr lang="ko-KR" altLang="en-US" sz="1200" dirty="0">
                        <a:latin typeface="돋움" pitchFamily="50" charset="-127"/>
                        <a:ea typeface="돋움" pitchFamily="50" charset="-127"/>
                      </a:endParaRPr>
                    </a:p>
                  </a:txBody>
                  <a:tcPr>
                    <a:solidFill>
                      <a:srgbClr val="BCCF5E"/>
                    </a:solidFill>
                  </a:tcPr>
                </a:tc>
                <a:tc>
                  <a:txBody>
                    <a:bodyPr/>
                    <a:lstStyle/>
                    <a:p>
                      <a:pPr algn="ctr" latinLnBrk="1"/>
                      <a:r>
                        <a:rPr lang="en-US" altLang="ko-KR" sz="1100" b="1" dirty="0" smtClean="0">
                          <a:latin typeface="돋움" pitchFamily="50" charset="-127"/>
                          <a:ea typeface="돋움" pitchFamily="50" charset="-127"/>
                        </a:rPr>
                        <a:t>4</a:t>
                      </a:r>
                      <a:r>
                        <a:rPr lang="ko-KR" altLang="en-US" sz="1100" b="1" dirty="0" smtClean="0">
                          <a:latin typeface="돋움" pitchFamily="50" charset="-127"/>
                          <a:ea typeface="돋움" pitchFamily="50" charset="-127"/>
                        </a:rPr>
                        <a:t>월초</a:t>
                      </a:r>
                      <a:r>
                        <a:rPr lang="en-US" altLang="ko-KR" sz="1100" b="1" dirty="0" smtClean="0">
                          <a:latin typeface="돋움" pitchFamily="50" charset="-127"/>
                          <a:ea typeface="돋움" pitchFamily="50" charset="-127"/>
                        </a:rPr>
                        <a:t>~4</a:t>
                      </a:r>
                      <a:r>
                        <a:rPr lang="ko-KR" altLang="en-US" sz="1100" b="1" dirty="0" err="1" smtClean="0">
                          <a:latin typeface="돋움" pitchFamily="50" charset="-127"/>
                          <a:ea typeface="돋움" pitchFamily="50" charset="-127"/>
                        </a:rPr>
                        <a:t>월중</a:t>
                      </a:r>
                      <a:endParaRPr lang="ko-KR" altLang="en-US" sz="1100" b="1" dirty="0">
                        <a:latin typeface="돋움" pitchFamily="50" charset="-127"/>
                        <a:ea typeface="돋움" pitchFamily="50" charset="-127"/>
                      </a:endParaRPr>
                    </a:p>
                  </a:txBody>
                  <a:tcPr>
                    <a:solidFill>
                      <a:schemeClr val="bg1"/>
                    </a:solidFill>
                  </a:tcPr>
                </a:tc>
                <a:tc>
                  <a:txBody>
                    <a:bodyPr/>
                    <a:lstStyle/>
                    <a:p>
                      <a:pPr algn="ctr" latinLnBrk="1"/>
                      <a:r>
                        <a:rPr lang="en-US" altLang="ko-KR" sz="1100" b="1" dirty="0" smtClean="0">
                          <a:latin typeface="돋움" pitchFamily="50" charset="-127"/>
                          <a:ea typeface="돋움" pitchFamily="50" charset="-127"/>
                        </a:rPr>
                        <a:t>5</a:t>
                      </a:r>
                      <a:r>
                        <a:rPr lang="ko-KR" altLang="en-US" sz="1100" b="1" dirty="0" err="1" smtClean="0">
                          <a:latin typeface="돋움" pitchFamily="50" charset="-127"/>
                          <a:ea typeface="돋움" pitchFamily="50" charset="-127"/>
                        </a:rPr>
                        <a:t>월중</a:t>
                      </a:r>
                      <a:r>
                        <a:rPr lang="en-US" altLang="ko-KR" sz="1100" b="1" dirty="0" smtClean="0">
                          <a:latin typeface="돋움" pitchFamily="50" charset="-127"/>
                          <a:ea typeface="돋움" pitchFamily="50" charset="-127"/>
                        </a:rPr>
                        <a:t>~5</a:t>
                      </a:r>
                      <a:r>
                        <a:rPr lang="ko-KR" altLang="en-US" sz="1100" b="1" dirty="0" smtClean="0">
                          <a:latin typeface="돋움" pitchFamily="50" charset="-127"/>
                          <a:ea typeface="돋움" pitchFamily="50" charset="-127"/>
                        </a:rPr>
                        <a:t>월말</a:t>
                      </a:r>
                      <a:endParaRPr lang="ko-KR" altLang="en-US" sz="1100" b="1" dirty="0">
                        <a:latin typeface="돋움" pitchFamily="50" charset="-127"/>
                        <a:ea typeface="돋움" pitchFamily="50" charset="-127"/>
                      </a:endParaRPr>
                    </a:p>
                  </a:txBody>
                  <a:tcPr>
                    <a:solidFill>
                      <a:schemeClr val="bg1"/>
                    </a:solidFill>
                  </a:tcPr>
                </a:tc>
              </a:tr>
              <a:tr h="412281">
                <a:tc>
                  <a:txBody>
                    <a:bodyPr/>
                    <a:lstStyle/>
                    <a:p>
                      <a:pPr algn="ctr" latinLnBrk="1"/>
                      <a:r>
                        <a:rPr lang="ko-KR" altLang="en-US" sz="1200" dirty="0" smtClean="0">
                          <a:latin typeface="돋움" pitchFamily="50" charset="-127"/>
                          <a:ea typeface="돋움" pitchFamily="50" charset="-127"/>
                        </a:rPr>
                        <a:t>노지</a:t>
                      </a:r>
                      <a:endParaRPr lang="ko-KR" altLang="en-US" sz="1200" dirty="0">
                        <a:latin typeface="돋움" pitchFamily="50" charset="-127"/>
                        <a:ea typeface="돋움" pitchFamily="50" charset="-127"/>
                      </a:endParaRPr>
                    </a:p>
                  </a:txBody>
                  <a:tcPr>
                    <a:solidFill>
                      <a:srgbClr val="BCCF5E"/>
                    </a:solidFill>
                  </a:tcPr>
                </a:tc>
                <a:tc>
                  <a:txBody>
                    <a:bodyPr/>
                    <a:lstStyle/>
                    <a:p>
                      <a:pPr algn="ctr" latinLnBrk="1"/>
                      <a:r>
                        <a:rPr lang="en-US" altLang="ko-KR" sz="1100" b="1" dirty="0" smtClean="0">
                          <a:latin typeface="돋움" pitchFamily="50" charset="-127"/>
                          <a:ea typeface="돋움" pitchFamily="50" charset="-127"/>
                        </a:rPr>
                        <a:t>5</a:t>
                      </a:r>
                      <a:r>
                        <a:rPr lang="ko-KR" altLang="en-US" sz="1100" b="1" dirty="0" smtClean="0">
                          <a:latin typeface="돋움" pitchFamily="50" charset="-127"/>
                          <a:ea typeface="돋움" pitchFamily="50" charset="-127"/>
                        </a:rPr>
                        <a:t>월초</a:t>
                      </a:r>
                      <a:r>
                        <a:rPr lang="en-US" altLang="ko-KR" sz="1100" b="1" dirty="0" smtClean="0">
                          <a:latin typeface="돋움" pitchFamily="50" charset="-127"/>
                          <a:ea typeface="돋움" pitchFamily="50" charset="-127"/>
                        </a:rPr>
                        <a:t>~5</a:t>
                      </a:r>
                      <a:r>
                        <a:rPr lang="ko-KR" altLang="en-US" sz="1100" b="1" dirty="0" smtClean="0">
                          <a:latin typeface="돋움" pitchFamily="50" charset="-127"/>
                          <a:ea typeface="돋움" pitchFamily="50" charset="-127"/>
                        </a:rPr>
                        <a:t>월말</a:t>
                      </a:r>
                      <a:endParaRPr lang="ko-KR" altLang="en-US" sz="1100" b="1" dirty="0">
                        <a:latin typeface="돋움" pitchFamily="50" charset="-127"/>
                        <a:ea typeface="돋움" pitchFamily="50" charset="-127"/>
                      </a:endParaRPr>
                    </a:p>
                  </a:txBody>
                  <a:tcPr>
                    <a:solidFill>
                      <a:schemeClr val="bg1"/>
                    </a:solidFill>
                  </a:tcPr>
                </a:tc>
                <a:tc>
                  <a:txBody>
                    <a:bodyPr/>
                    <a:lstStyle/>
                    <a:p>
                      <a:pPr algn="ctr" latinLnBrk="1"/>
                      <a:r>
                        <a:rPr lang="en-US" altLang="ko-KR" sz="1100" b="1" dirty="0" smtClean="0">
                          <a:latin typeface="돋움" pitchFamily="50" charset="-127"/>
                          <a:ea typeface="돋움" pitchFamily="50" charset="-127"/>
                        </a:rPr>
                        <a:t>6</a:t>
                      </a:r>
                      <a:r>
                        <a:rPr lang="ko-KR" altLang="en-US" sz="1100" b="1" dirty="0" smtClean="0">
                          <a:latin typeface="돋움" pitchFamily="50" charset="-127"/>
                          <a:ea typeface="돋움" pitchFamily="50" charset="-127"/>
                        </a:rPr>
                        <a:t>월초</a:t>
                      </a:r>
                      <a:r>
                        <a:rPr lang="en-US" altLang="ko-KR" sz="1100" b="1" dirty="0" smtClean="0">
                          <a:latin typeface="돋움" pitchFamily="50" charset="-127"/>
                          <a:ea typeface="돋움" pitchFamily="50" charset="-127"/>
                        </a:rPr>
                        <a:t>~6</a:t>
                      </a:r>
                      <a:r>
                        <a:rPr lang="ko-KR" altLang="en-US" sz="1100" b="1" dirty="0" smtClean="0">
                          <a:latin typeface="돋움" pitchFamily="50" charset="-127"/>
                          <a:ea typeface="돋움" pitchFamily="50" charset="-127"/>
                        </a:rPr>
                        <a:t>월말</a:t>
                      </a:r>
                      <a:endParaRPr lang="ko-KR" altLang="en-US" sz="1100" b="1" dirty="0">
                        <a:latin typeface="돋움" pitchFamily="50" charset="-127"/>
                        <a:ea typeface="돋움" pitchFamily="50" charset="-127"/>
                      </a:endParaRPr>
                    </a:p>
                  </a:txBody>
                  <a:tcPr>
                    <a:solidFill>
                      <a:schemeClr val="bg1"/>
                    </a:solidFill>
                  </a:tcPr>
                </a:tc>
              </a:tr>
              <a:tr h="412281">
                <a:tc>
                  <a:txBody>
                    <a:bodyPr/>
                    <a:lstStyle/>
                    <a:p>
                      <a:pPr algn="ctr" latinLnBrk="1"/>
                      <a:r>
                        <a:rPr lang="ko-KR" altLang="en-US" sz="1200" dirty="0" smtClean="0">
                          <a:latin typeface="돋움" pitchFamily="50" charset="-127"/>
                          <a:ea typeface="돋움" pitchFamily="50" charset="-127"/>
                        </a:rPr>
                        <a:t>노지억제</a:t>
                      </a:r>
                      <a:endParaRPr lang="ko-KR" altLang="en-US" sz="1200" dirty="0">
                        <a:latin typeface="돋움" pitchFamily="50" charset="-127"/>
                        <a:ea typeface="돋움" pitchFamily="50" charset="-127"/>
                      </a:endParaRPr>
                    </a:p>
                  </a:txBody>
                  <a:tcPr>
                    <a:solidFill>
                      <a:srgbClr val="BCCF5E"/>
                    </a:solidFill>
                  </a:tcPr>
                </a:tc>
                <a:tc>
                  <a:txBody>
                    <a:bodyPr/>
                    <a:lstStyle/>
                    <a:p>
                      <a:pPr algn="ctr" latinLnBrk="1"/>
                      <a:r>
                        <a:rPr lang="en-US" altLang="ko-KR" sz="1100" b="1" dirty="0" smtClean="0">
                          <a:latin typeface="돋움" pitchFamily="50" charset="-127"/>
                          <a:ea typeface="돋움" pitchFamily="50" charset="-127"/>
                        </a:rPr>
                        <a:t>6</a:t>
                      </a:r>
                      <a:r>
                        <a:rPr lang="ko-KR" altLang="en-US" sz="1100" b="1" dirty="0" err="1" smtClean="0">
                          <a:latin typeface="돋움" pitchFamily="50" charset="-127"/>
                          <a:ea typeface="돋움" pitchFamily="50" charset="-127"/>
                        </a:rPr>
                        <a:t>월중</a:t>
                      </a:r>
                      <a:r>
                        <a:rPr lang="en-US" altLang="ko-KR" sz="1100" b="1" dirty="0" smtClean="0">
                          <a:latin typeface="돋움" pitchFamily="50" charset="-127"/>
                          <a:ea typeface="돋움" pitchFamily="50" charset="-127"/>
                        </a:rPr>
                        <a:t>~7</a:t>
                      </a:r>
                      <a:r>
                        <a:rPr lang="ko-KR" altLang="en-US" sz="1100" b="1" dirty="0" smtClean="0">
                          <a:latin typeface="돋움" pitchFamily="50" charset="-127"/>
                          <a:ea typeface="돋움" pitchFamily="50" charset="-127"/>
                        </a:rPr>
                        <a:t>월말</a:t>
                      </a:r>
                      <a:endParaRPr lang="ko-KR" altLang="en-US" sz="1100" b="1" dirty="0">
                        <a:latin typeface="돋움" pitchFamily="50" charset="-127"/>
                        <a:ea typeface="돋움" pitchFamily="50" charset="-127"/>
                      </a:endParaRPr>
                    </a:p>
                  </a:txBody>
                  <a:tcPr>
                    <a:solidFill>
                      <a:schemeClr val="bg1"/>
                    </a:solidFill>
                  </a:tcPr>
                </a:tc>
                <a:tc>
                  <a:txBody>
                    <a:bodyPr/>
                    <a:lstStyle/>
                    <a:p>
                      <a:pPr algn="ctr" latinLnBrk="1"/>
                      <a:r>
                        <a:rPr lang="en-US" altLang="ko-KR" sz="1100" b="1" dirty="0" smtClean="0">
                          <a:latin typeface="돋움" pitchFamily="50" charset="-127"/>
                          <a:ea typeface="돋움" pitchFamily="50" charset="-127"/>
                        </a:rPr>
                        <a:t>7</a:t>
                      </a:r>
                      <a:r>
                        <a:rPr lang="ko-KR" altLang="en-US" sz="1100" b="1" dirty="0" err="1" smtClean="0">
                          <a:latin typeface="돋움" pitchFamily="50" charset="-127"/>
                          <a:ea typeface="돋움" pitchFamily="50" charset="-127"/>
                        </a:rPr>
                        <a:t>월중</a:t>
                      </a:r>
                      <a:r>
                        <a:rPr lang="en-US" altLang="ko-KR" sz="1100" b="1" dirty="0" smtClean="0">
                          <a:latin typeface="돋움" pitchFamily="50" charset="-127"/>
                          <a:ea typeface="돋움" pitchFamily="50" charset="-127"/>
                        </a:rPr>
                        <a:t>~8</a:t>
                      </a:r>
                      <a:r>
                        <a:rPr lang="ko-KR" altLang="en-US" sz="1100" b="1" dirty="0" smtClean="0">
                          <a:latin typeface="돋움" pitchFamily="50" charset="-127"/>
                          <a:ea typeface="돋움" pitchFamily="50" charset="-127"/>
                        </a:rPr>
                        <a:t>월말</a:t>
                      </a:r>
                      <a:endParaRPr lang="ko-KR" altLang="en-US" sz="1100" b="1" dirty="0">
                        <a:latin typeface="돋움" pitchFamily="50" charset="-127"/>
                        <a:ea typeface="돋움" pitchFamily="50" charset="-127"/>
                      </a:endParaRPr>
                    </a:p>
                  </a:txBody>
                  <a:tcPr>
                    <a:solidFill>
                      <a:schemeClr val="bg1"/>
                    </a:solidFill>
                  </a:tcPr>
                </a:tc>
              </a:tr>
              <a:tr h="412281">
                <a:tc>
                  <a:txBody>
                    <a:bodyPr/>
                    <a:lstStyle/>
                    <a:p>
                      <a:pPr algn="ctr" latinLnBrk="1"/>
                      <a:r>
                        <a:rPr lang="ko-KR" altLang="en-US" sz="1200" dirty="0" smtClean="0">
                          <a:latin typeface="돋움" pitchFamily="50" charset="-127"/>
                          <a:ea typeface="돋움" pitchFamily="50" charset="-127"/>
                        </a:rPr>
                        <a:t>시설억제</a:t>
                      </a:r>
                      <a:endParaRPr lang="ko-KR" altLang="en-US" sz="1200" dirty="0">
                        <a:latin typeface="돋움" pitchFamily="50" charset="-127"/>
                        <a:ea typeface="돋움" pitchFamily="50" charset="-127"/>
                      </a:endParaRPr>
                    </a:p>
                  </a:txBody>
                  <a:tcPr>
                    <a:solidFill>
                      <a:srgbClr val="BCCF5E"/>
                    </a:solidFill>
                  </a:tcPr>
                </a:tc>
                <a:tc>
                  <a:txBody>
                    <a:bodyPr/>
                    <a:lstStyle/>
                    <a:p>
                      <a:pPr algn="ctr" latinLnBrk="1"/>
                      <a:r>
                        <a:rPr lang="en-US" altLang="ko-KR" sz="1100" b="1" dirty="0" smtClean="0">
                          <a:latin typeface="돋움" pitchFamily="50" charset="-127"/>
                          <a:ea typeface="돋움" pitchFamily="50" charset="-127"/>
                        </a:rPr>
                        <a:t>8</a:t>
                      </a:r>
                      <a:r>
                        <a:rPr lang="ko-KR" altLang="en-US" sz="1100" b="1" dirty="0" err="1" smtClean="0">
                          <a:latin typeface="돋움" pitchFamily="50" charset="-127"/>
                          <a:ea typeface="돋움" pitchFamily="50" charset="-127"/>
                        </a:rPr>
                        <a:t>월중</a:t>
                      </a:r>
                      <a:r>
                        <a:rPr lang="en-US" altLang="ko-KR" sz="1100" b="1" dirty="0" smtClean="0">
                          <a:latin typeface="돋움" pitchFamily="50" charset="-127"/>
                          <a:ea typeface="돋움" pitchFamily="50" charset="-127"/>
                        </a:rPr>
                        <a:t>~9</a:t>
                      </a:r>
                      <a:r>
                        <a:rPr lang="ko-KR" altLang="en-US" sz="1100" b="1" dirty="0" smtClean="0">
                          <a:latin typeface="돋움" pitchFamily="50" charset="-127"/>
                          <a:ea typeface="돋움" pitchFamily="50" charset="-127"/>
                        </a:rPr>
                        <a:t>월말</a:t>
                      </a:r>
                      <a:endParaRPr lang="ko-KR" altLang="en-US" sz="1100" b="1" dirty="0">
                        <a:latin typeface="돋움" pitchFamily="50" charset="-127"/>
                        <a:ea typeface="돋움" pitchFamily="50" charset="-127"/>
                      </a:endParaRPr>
                    </a:p>
                  </a:txBody>
                  <a:tcPr>
                    <a:solidFill>
                      <a:schemeClr val="bg1"/>
                    </a:solidFill>
                  </a:tcPr>
                </a:tc>
                <a:tc>
                  <a:txBody>
                    <a:bodyPr/>
                    <a:lstStyle/>
                    <a:p>
                      <a:pPr algn="ctr" latinLnBrk="1"/>
                      <a:r>
                        <a:rPr lang="en-US" altLang="ko-KR" sz="1100" b="1" dirty="0" smtClean="0">
                          <a:latin typeface="돋움" pitchFamily="50" charset="-127"/>
                          <a:ea typeface="돋움" pitchFamily="50" charset="-127"/>
                        </a:rPr>
                        <a:t>9</a:t>
                      </a:r>
                      <a:r>
                        <a:rPr lang="ko-KR" altLang="en-US" sz="1100" b="1" dirty="0" smtClean="0">
                          <a:latin typeface="돋움" pitchFamily="50" charset="-127"/>
                          <a:ea typeface="돋움" pitchFamily="50" charset="-127"/>
                        </a:rPr>
                        <a:t>월초</a:t>
                      </a:r>
                      <a:r>
                        <a:rPr lang="en-US" altLang="ko-KR" sz="1100" b="1" dirty="0" smtClean="0">
                          <a:latin typeface="돋움" pitchFamily="50" charset="-127"/>
                          <a:ea typeface="돋움" pitchFamily="50" charset="-127"/>
                        </a:rPr>
                        <a:t>~10</a:t>
                      </a:r>
                      <a:r>
                        <a:rPr lang="ko-KR" altLang="en-US" sz="1100" b="1" dirty="0" smtClean="0">
                          <a:latin typeface="돋움" pitchFamily="50" charset="-127"/>
                          <a:ea typeface="돋움" pitchFamily="50" charset="-127"/>
                        </a:rPr>
                        <a:t>월초</a:t>
                      </a:r>
                      <a:endParaRPr lang="ko-KR" altLang="en-US" sz="1100" b="1" dirty="0">
                        <a:latin typeface="돋움" pitchFamily="50" charset="-127"/>
                        <a:ea typeface="돋움" pitchFamily="50" charset="-127"/>
                      </a:endParaRPr>
                    </a:p>
                  </a:txBody>
                  <a:tcPr>
                    <a:solidFill>
                      <a:schemeClr val="bg1"/>
                    </a:solidFill>
                  </a:tcPr>
                </a:tc>
              </a:tr>
            </a:tbl>
          </a:graphicData>
        </a:graphic>
      </p:graphicFrame>
      <p:pic>
        <p:nvPicPr>
          <p:cNvPr id="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39270" t="49446" r="29896" b="36154"/>
          <a:stretch/>
        </p:blipFill>
        <p:spPr bwMode="auto">
          <a:xfrm>
            <a:off x="1979712" y="4939745"/>
            <a:ext cx="5638800" cy="14264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4151452" y="860086"/>
            <a:ext cx="1563563" cy="338554"/>
          </a:xfrm>
          <a:prstGeom prst="rect">
            <a:avLst/>
          </a:prstGeom>
          <a:noFill/>
        </p:spPr>
        <p:txBody>
          <a:bodyPr wrap="square" rtlCol="0">
            <a:spAutoFit/>
          </a:bodyPr>
          <a:lstStyle/>
          <a:p>
            <a:r>
              <a:rPr lang="ko-KR" altLang="en-US" sz="1600" b="1" dirty="0">
                <a:latin typeface="돋움" pitchFamily="50" charset="-127"/>
                <a:ea typeface="돋움" pitchFamily="50" charset="-127"/>
              </a:rPr>
              <a:t>오이 수확 시기</a:t>
            </a:r>
          </a:p>
        </p:txBody>
      </p:sp>
      <p:sp>
        <p:nvSpPr>
          <p:cNvPr id="13" name="TextBox 12"/>
          <p:cNvSpPr txBox="1"/>
          <p:nvPr/>
        </p:nvSpPr>
        <p:spPr>
          <a:xfrm>
            <a:off x="3796750" y="4550535"/>
            <a:ext cx="2004723" cy="338554"/>
          </a:xfrm>
          <a:prstGeom prst="rect">
            <a:avLst/>
          </a:prstGeom>
          <a:noFill/>
        </p:spPr>
        <p:txBody>
          <a:bodyPr wrap="square" rtlCol="0">
            <a:spAutoFit/>
          </a:bodyPr>
          <a:lstStyle/>
          <a:p>
            <a:r>
              <a:rPr lang="ko-KR" altLang="en-US" sz="1600" b="1" dirty="0">
                <a:latin typeface="돋움" pitchFamily="50" charset="-127"/>
                <a:ea typeface="돋움" pitchFamily="50" charset="-127"/>
              </a:rPr>
              <a:t>오이의 온도 적응성</a:t>
            </a:r>
          </a:p>
        </p:txBody>
      </p:sp>
      <p:sp>
        <p:nvSpPr>
          <p:cNvPr id="14" name="직사각형 13"/>
          <p:cNvSpPr/>
          <p:nvPr/>
        </p:nvSpPr>
        <p:spPr>
          <a:xfrm>
            <a:off x="6786278" y="6227730"/>
            <a:ext cx="1058303" cy="276999"/>
          </a:xfrm>
          <a:prstGeom prst="rect">
            <a:avLst/>
          </a:prstGeom>
        </p:spPr>
        <p:txBody>
          <a:bodyPr wrap="none">
            <a:spAutoFit/>
          </a:bodyPr>
          <a:lstStyle/>
          <a:p>
            <a:r>
              <a:rPr lang="ko-KR" altLang="en-US" sz="1200" dirty="0">
                <a:latin typeface="돋움" pitchFamily="50" charset="-127"/>
                <a:ea typeface="돋움" pitchFamily="50" charset="-127"/>
              </a:rPr>
              <a:t>출처</a:t>
            </a:r>
            <a:r>
              <a:rPr lang="en-US" altLang="ko-KR" sz="1200" dirty="0">
                <a:latin typeface="돋움" pitchFamily="50" charset="-127"/>
                <a:ea typeface="돋움" pitchFamily="50" charset="-127"/>
              </a:rPr>
              <a:t>: </a:t>
            </a:r>
            <a:r>
              <a:rPr lang="ko-KR" altLang="en-US" sz="1200" dirty="0" smtClean="0">
                <a:latin typeface="돋움" pitchFamily="50" charset="-127"/>
                <a:ea typeface="돋움" pitchFamily="50" charset="-127"/>
              </a:rPr>
              <a:t>농사로</a:t>
            </a:r>
            <a:endParaRPr lang="ko-KR" altLang="en-US" sz="1200" dirty="0"/>
          </a:p>
        </p:txBody>
      </p:sp>
      <p:sp>
        <p:nvSpPr>
          <p:cNvPr id="15" name="TextBox 14"/>
          <p:cNvSpPr txBox="1"/>
          <p:nvPr/>
        </p:nvSpPr>
        <p:spPr>
          <a:xfrm>
            <a:off x="2524055" y="552708"/>
            <a:ext cx="1989647" cy="338554"/>
          </a:xfrm>
          <a:prstGeom prst="rect">
            <a:avLst/>
          </a:prstGeom>
          <a:noFill/>
        </p:spPr>
        <p:txBody>
          <a:bodyPr wrap="none" rtlCol="0">
            <a:spAutoFit/>
          </a:bodyPr>
          <a:lstStyle/>
          <a:p>
            <a:r>
              <a:rPr lang="en-US" altLang="ko-KR" sz="1600" dirty="0" smtClean="0">
                <a:latin typeface="맑은 고딕" pitchFamily="50" charset="-127"/>
                <a:ea typeface="맑은 고딕" pitchFamily="50" charset="-127"/>
              </a:rPr>
              <a:t>1-5. </a:t>
            </a:r>
            <a:r>
              <a:rPr lang="ko-KR" altLang="en-US" sz="1600" dirty="0" smtClean="0">
                <a:latin typeface="맑은 고딕" pitchFamily="50" charset="-127"/>
                <a:ea typeface="맑은 고딕" pitchFamily="50" charset="-127"/>
              </a:rPr>
              <a:t>오이 선정 배경</a:t>
            </a:r>
            <a:endParaRPr lang="ko-KR" altLang="en-US" sz="1600" dirty="0">
              <a:latin typeface="맑은 고딕" pitchFamily="50" charset="-127"/>
              <a:ea typeface="맑은 고딕" pitchFamily="50" charset="-127"/>
            </a:endParaRPr>
          </a:p>
        </p:txBody>
      </p:sp>
      <p:grpSp>
        <p:nvGrpSpPr>
          <p:cNvPr id="16" name="그룹 15"/>
          <p:cNvGrpSpPr/>
          <p:nvPr/>
        </p:nvGrpSpPr>
        <p:grpSpPr>
          <a:xfrm>
            <a:off x="669491" y="366746"/>
            <a:ext cx="1854564" cy="925921"/>
            <a:chOff x="1470655" y="2366883"/>
            <a:chExt cx="1854564" cy="925921"/>
          </a:xfrm>
        </p:grpSpPr>
        <p:grpSp>
          <p:nvGrpSpPr>
            <p:cNvPr id="17" name="그룹 16"/>
            <p:cNvGrpSpPr/>
            <p:nvPr/>
          </p:nvGrpSpPr>
          <p:grpSpPr>
            <a:xfrm>
              <a:off x="1470655" y="2366883"/>
              <a:ext cx="747880" cy="925921"/>
              <a:chOff x="2181677" y="1319394"/>
              <a:chExt cx="747880" cy="925921"/>
            </a:xfrm>
          </p:grpSpPr>
          <p:sp>
            <p:nvSpPr>
              <p:cNvPr id="19" name="TextBox 18"/>
              <p:cNvSpPr txBox="1"/>
              <p:nvPr/>
            </p:nvSpPr>
            <p:spPr>
              <a:xfrm>
                <a:off x="2181677" y="1319394"/>
                <a:ext cx="449162" cy="646331"/>
              </a:xfrm>
              <a:prstGeom prst="rect">
                <a:avLst/>
              </a:prstGeom>
              <a:noFill/>
            </p:spPr>
            <p:txBody>
              <a:bodyPr wrap="none" rtlCol="0">
                <a:spAutoFit/>
              </a:bodyPr>
              <a:lstStyle/>
              <a:p>
                <a:r>
                  <a:rPr lang="en-US" altLang="ko-KR" sz="3600" dirty="0" smtClean="0">
                    <a:latin typeface="맑은 고딕" pitchFamily="50" charset="-127"/>
                    <a:ea typeface="맑은 고딕" pitchFamily="50" charset="-127"/>
                  </a:rPr>
                  <a:t>1</a:t>
                </a:r>
                <a:endParaRPr lang="ko-KR" altLang="en-US" sz="3600" dirty="0">
                  <a:latin typeface="맑은 고딕" pitchFamily="50" charset="-127"/>
                  <a:ea typeface="맑은 고딕" pitchFamily="50" charset="-127"/>
                </a:endParaRPr>
              </a:p>
            </p:txBody>
          </p:sp>
          <p:sp>
            <p:nvSpPr>
              <p:cNvPr id="20" name="직각 삼각형 19"/>
              <p:cNvSpPr/>
              <p:nvPr/>
            </p:nvSpPr>
            <p:spPr>
              <a:xfrm rot="16200000">
                <a:off x="2620469" y="1936227"/>
                <a:ext cx="309088" cy="309088"/>
              </a:xfrm>
              <a:prstGeom prst="rtTriangle">
                <a:avLst/>
              </a:prstGeom>
              <a:solidFill>
                <a:schemeClr val="bg1"/>
              </a:solidFill>
              <a:ln>
                <a:noFill/>
              </a:ln>
              <a:effectLst>
                <a:outerShdw blurRad="152400" dist="482600" dir="13500000" algn="br" rotWithShape="0">
                  <a:prstClr val="black">
                    <a:alpha val="3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맑은 고딕" pitchFamily="50" charset="-127"/>
                  <a:ea typeface="맑은 고딕" pitchFamily="50" charset="-127"/>
                </a:endParaRPr>
              </a:p>
            </p:txBody>
          </p:sp>
          <p:sp>
            <p:nvSpPr>
              <p:cNvPr id="21" name="직각 삼각형 20"/>
              <p:cNvSpPr/>
              <p:nvPr/>
            </p:nvSpPr>
            <p:spPr>
              <a:xfrm rot="16200000">
                <a:off x="2210366" y="1538120"/>
                <a:ext cx="468052" cy="468052"/>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맑은 고딕" pitchFamily="50" charset="-127"/>
                  <a:ea typeface="맑은 고딕" pitchFamily="50" charset="-127"/>
                </a:endParaRPr>
              </a:p>
            </p:txBody>
          </p:sp>
        </p:grpSp>
        <p:sp>
          <p:nvSpPr>
            <p:cNvPr id="18" name="TextBox 17"/>
            <p:cNvSpPr txBox="1"/>
            <p:nvPr/>
          </p:nvSpPr>
          <p:spPr>
            <a:xfrm>
              <a:off x="1909447" y="2491290"/>
              <a:ext cx="1415772" cy="461665"/>
            </a:xfrm>
            <a:prstGeom prst="rect">
              <a:avLst/>
            </a:prstGeom>
            <a:noFill/>
          </p:spPr>
          <p:txBody>
            <a:bodyPr wrap="none" rtlCol="0">
              <a:spAutoFit/>
            </a:bodyPr>
            <a:lstStyle/>
            <a:p>
              <a:r>
                <a:rPr lang="ko-KR" altLang="en-US" sz="2400" dirty="0" smtClean="0">
                  <a:solidFill>
                    <a:schemeClr val="accent6">
                      <a:lumMod val="75000"/>
                    </a:schemeClr>
                  </a:solidFill>
                  <a:latin typeface="맑은 고딕" pitchFamily="50" charset="-127"/>
                  <a:ea typeface="맑은 고딕" pitchFamily="50" charset="-127"/>
                </a:rPr>
                <a:t>공모배경</a:t>
              </a:r>
              <a:endParaRPr lang="ko-KR" altLang="en-US" sz="2400" dirty="0">
                <a:solidFill>
                  <a:schemeClr val="accent6">
                    <a:lumMod val="75000"/>
                  </a:schemeClr>
                </a:solidFill>
                <a:latin typeface="맑은 고딕" pitchFamily="50" charset="-127"/>
                <a:ea typeface="맑은 고딕" pitchFamily="50" charset="-127"/>
              </a:endParaRPr>
            </a:p>
          </p:txBody>
        </p:sp>
      </p:grpSp>
    </p:spTree>
    <p:extLst>
      <p:ext uri="{BB962C8B-B14F-4D97-AF65-F5344CB8AC3E}">
        <p14:creationId xmlns:p14="http://schemas.microsoft.com/office/powerpoint/2010/main" val="173771959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p:cNvSpPr/>
          <p:nvPr/>
        </p:nvSpPr>
        <p:spPr>
          <a:xfrm>
            <a:off x="109892" y="102118"/>
            <a:ext cx="8928992" cy="66247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7" name="TextBox 6"/>
          <p:cNvSpPr txBox="1"/>
          <p:nvPr/>
        </p:nvSpPr>
        <p:spPr>
          <a:xfrm>
            <a:off x="437773" y="4737392"/>
            <a:ext cx="8280920" cy="1512209"/>
          </a:xfrm>
          <a:prstGeom prst="rect">
            <a:avLst/>
          </a:prstGeom>
          <a:noFill/>
        </p:spPr>
        <p:txBody>
          <a:bodyPr wrap="square" rtlCol="0">
            <a:spAutoFit/>
          </a:bodyPr>
          <a:lstStyle/>
          <a:p>
            <a:pPr marL="285750" indent="-285750">
              <a:lnSpc>
                <a:spcPct val="150000"/>
              </a:lnSpc>
              <a:buFont typeface="Arial" pitchFamily="34" charset="0"/>
              <a:buChar char="•"/>
            </a:pPr>
            <a:r>
              <a:rPr lang="ko-KR" altLang="en-US" sz="1600" dirty="0">
                <a:latin typeface="돋움" pitchFamily="50" charset="-127"/>
                <a:ea typeface="돋움" pitchFamily="50" charset="-127"/>
              </a:rPr>
              <a:t>오이 선정 이유</a:t>
            </a:r>
            <a:endParaRPr lang="en-US" altLang="ko-KR" sz="1600" dirty="0">
              <a:latin typeface="돋움" pitchFamily="50" charset="-127"/>
              <a:ea typeface="돋움" pitchFamily="50" charset="-127"/>
            </a:endParaRPr>
          </a:p>
          <a:p>
            <a:pPr marL="742950" lvl="1" indent="-285750">
              <a:lnSpc>
                <a:spcPct val="150000"/>
              </a:lnSpc>
              <a:buFont typeface="Arial" pitchFamily="34" charset="0"/>
              <a:buChar char="•"/>
            </a:pPr>
            <a:r>
              <a:rPr lang="ko-KR" altLang="en-US" sz="1500" dirty="0" smtClean="0">
                <a:latin typeface="돋움" pitchFamily="50" charset="-127"/>
                <a:ea typeface="돋움" pitchFamily="50" charset="-127"/>
              </a:rPr>
              <a:t>오이가 </a:t>
            </a:r>
            <a:r>
              <a:rPr lang="ko-KR" altLang="en-US" sz="1500" dirty="0">
                <a:latin typeface="돋움" pitchFamily="50" charset="-127"/>
                <a:ea typeface="돋움" pitchFamily="50" charset="-127"/>
              </a:rPr>
              <a:t>미세먼지가 심한 봄부터 초여름까지 생장</a:t>
            </a:r>
            <a:endParaRPr lang="en-US" altLang="ko-KR" sz="1500" dirty="0">
              <a:latin typeface="돋움" pitchFamily="50" charset="-127"/>
              <a:ea typeface="돋움" pitchFamily="50" charset="-127"/>
            </a:endParaRPr>
          </a:p>
          <a:p>
            <a:pPr marL="742950" lvl="1" indent="-285750">
              <a:lnSpc>
                <a:spcPct val="150000"/>
              </a:lnSpc>
              <a:buFont typeface="Arial" pitchFamily="34" charset="0"/>
              <a:buChar char="•"/>
            </a:pPr>
            <a:r>
              <a:rPr lang="ko-KR" altLang="en-US" sz="1500" dirty="0" smtClean="0">
                <a:latin typeface="돋움" pitchFamily="50" charset="-127"/>
                <a:ea typeface="돋움" pitchFamily="50" charset="-127"/>
              </a:rPr>
              <a:t>미세먼지의 </a:t>
            </a:r>
            <a:r>
              <a:rPr lang="ko-KR" altLang="en-US" sz="1500" dirty="0">
                <a:latin typeface="돋움" pitchFamily="50" charset="-127"/>
                <a:ea typeface="돋움" pitchFamily="50" charset="-127"/>
              </a:rPr>
              <a:t>영향으로 광합성을 방해하여 발육에 영향을 줄 것이라 예상</a:t>
            </a:r>
            <a:endParaRPr lang="en-US" altLang="ko-KR" sz="1500" dirty="0">
              <a:latin typeface="돋움" pitchFamily="50" charset="-127"/>
              <a:ea typeface="돋움" pitchFamily="50" charset="-127"/>
            </a:endParaRPr>
          </a:p>
          <a:p>
            <a:pPr marL="742950" lvl="1" indent="-285750">
              <a:lnSpc>
                <a:spcPct val="150000"/>
              </a:lnSpc>
              <a:buFont typeface="Arial" pitchFamily="34" charset="0"/>
              <a:buChar char="•"/>
            </a:pPr>
            <a:r>
              <a:rPr lang="ko-KR" altLang="en-US" sz="1500" dirty="0" smtClean="0">
                <a:latin typeface="돋움" pitchFamily="50" charset="-127"/>
                <a:ea typeface="돋움" pitchFamily="50" charset="-127"/>
              </a:rPr>
              <a:t>오이가 </a:t>
            </a:r>
            <a:r>
              <a:rPr lang="ko-KR" altLang="en-US" sz="1500" dirty="0">
                <a:latin typeface="돋움" pitchFamily="50" charset="-127"/>
                <a:ea typeface="돋움" pitchFamily="50" charset="-127"/>
              </a:rPr>
              <a:t>잎이 넓고 크기 때문에 미세먼지에 영향을 많이 받을 것으로 예상</a:t>
            </a:r>
          </a:p>
        </p:txBody>
      </p:sp>
      <p:pic>
        <p:nvPicPr>
          <p:cNvPr id="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42500" t="37285" r="33438" b="40404"/>
          <a:stretch/>
        </p:blipFill>
        <p:spPr bwMode="auto">
          <a:xfrm>
            <a:off x="1259632" y="1145331"/>
            <a:ext cx="6624736" cy="33272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3347864" y="4287942"/>
            <a:ext cx="2448272" cy="338554"/>
          </a:xfrm>
          <a:prstGeom prst="rect">
            <a:avLst/>
          </a:prstGeom>
          <a:noFill/>
        </p:spPr>
        <p:txBody>
          <a:bodyPr wrap="square" rtlCol="0">
            <a:spAutoFit/>
          </a:bodyPr>
          <a:lstStyle/>
          <a:p>
            <a:r>
              <a:rPr lang="ko-KR" altLang="en-US" sz="1600" b="1" dirty="0">
                <a:latin typeface="돋움" pitchFamily="50" charset="-127"/>
                <a:ea typeface="돋움" pitchFamily="50" charset="-127"/>
              </a:rPr>
              <a:t>광의 세기와 광합성 관계</a:t>
            </a:r>
          </a:p>
        </p:txBody>
      </p:sp>
      <p:sp>
        <p:nvSpPr>
          <p:cNvPr id="13" name="직사각형 12"/>
          <p:cNvSpPr/>
          <p:nvPr/>
        </p:nvSpPr>
        <p:spPr>
          <a:xfrm>
            <a:off x="6732240" y="4149442"/>
            <a:ext cx="1058303" cy="276999"/>
          </a:xfrm>
          <a:prstGeom prst="rect">
            <a:avLst/>
          </a:prstGeom>
        </p:spPr>
        <p:txBody>
          <a:bodyPr wrap="none">
            <a:spAutoFit/>
          </a:bodyPr>
          <a:lstStyle/>
          <a:p>
            <a:r>
              <a:rPr lang="ko-KR" altLang="en-US" sz="1200" dirty="0">
                <a:latin typeface="돋움" pitchFamily="50" charset="-127"/>
                <a:ea typeface="돋움" pitchFamily="50" charset="-127"/>
              </a:rPr>
              <a:t>출처</a:t>
            </a:r>
            <a:r>
              <a:rPr lang="en-US" altLang="ko-KR" sz="1200" dirty="0">
                <a:latin typeface="돋움" pitchFamily="50" charset="-127"/>
                <a:ea typeface="돋움" pitchFamily="50" charset="-127"/>
              </a:rPr>
              <a:t>: </a:t>
            </a:r>
            <a:r>
              <a:rPr lang="ko-KR" altLang="en-US" sz="1200" dirty="0" smtClean="0">
                <a:latin typeface="돋움" pitchFamily="50" charset="-127"/>
                <a:ea typeface="돋움" pitchFamily="50" charset="-127"/>
              </a:rPr>
              <a:t>농사로</a:t>
            </a:r>
            <a:endParaRPr lang="ko-KR" altLang="en-US" sz="1200" dirty="0"/>
          </a:p>
        </p:txBody>
      </p:sp>
      <p:sp>
        <p:nvSpPr>
          <p:cNvPr id="14" name="TextBox 13"/>
          <p:cNvSpPr txBox="1"/>
          <p:nvPr/>
        </p:nvSpPr>
        <p:spPr>
          <a:xfrm>
            <a:off x="2524055" y="552708"/>
            <a:ext cx="1989647" cy="338554"/>
          </a:xfrm>
          <a:prstGeom prst="rect">
            <a:avLst/>
          </a:prstGeom>
          <a:noFill/>
        </p:spPr>
        <p:txBody>
          <a:bodyPr wrap="none" rtlCol="0">
            <a:spAutoFit/>
          </a:bodyPr>
          <a:lstStyle/>
          <a:p>
            <a:r>
              <a:rPr lang="en-US" altLang="ko-KR" sz="1600" dirty="0" smtClean="0">
                <a:latin typeface="맑은 고딕" pitchFamily="50" charset="-127"/>
                <a:ea typeface="맑은 고딕" pitchFamily="50" charset="-127"/>
              </a:rPr>
              <a:t>1-5. </a:t>
            </a:r>
            <a:r>
              <a:rPr lang="ko-KR" altLang="en-US" sz="1600" dirty="0" smtClean="0">
                <a:latin typeface="맑은 고딕" pitchFamily="50" charset="-127"/>
                <a:ea typeface="맑은 고딕" pitchFamily="50" charset="-127"/>
              </a:rPr>
              <a:t>오이 선정 배경</a:t>
            </a:r>
            <a:endParaRPr lang="ko-KR" altLang="en-US" sz="1600" dirty="0">
              <a:latin typeface="맑은 고딕" pitchFamily="50" charset="-127"/>
              <a:ea typeface="맑은 고딕" pitchFamily="50" charset="-127"/>
            </a:endParaRPr>
          </a:p>
        </p:txBody>
      </p:sp>
      <p:grpSp>
        <p:nvGrpSpPr>
          <p:cNvPr id="15" name="그룹 14"/>
          <p:cNvGrpSpPr/>
          <p:nvPr/>
        </p:nvGrpSpPr>
        <p:grpSpPr>
          <a:xfrm>
            <a:off x="669491" y="366746"/>
            <a:ext cx="1854564" cy="925921"/>
            <a:chOff x="1470655" y="2366883"/>
            <a:chExt cx="1854564" cy="925921"/>
          </a:xfrm>
        </p:grpSpPr>
        <p:grpSp>
          <p:nvGrpSpPr>
            <p:cNvPr id="16" name="그룹 15"/>
            <p:cNvGrpSpPr/>
            <p:nvPr/>
          </p:nvGrpSpPr>
          <p:grpSpPr>
            <a:xfrm>
              <a:off x="1470655" y="2366883"/>
              <a:ext cx="747880" cy="925921"/>
              <a:chOff x="2181677" y="1319394"/>
              <a:chExt cx="747880" cy="925921"/>
            </a:xfrm>
          </p:grpSpPr>
          <p:sp>
            <p:nvSpPr>
              <p:cNvPr id="18" name="TextBox 17"/>
              <p:cNvSpPr txBox="1"/>
              <p:nvPr/>
            </p:nvSpPr>
            <p:spPr>
              <a:xfrm>
                <a:off x="2181677" y="1319394"/>
                <a:ext cx="449162" cy="646331"/>
              </a:xfrm>
              <a:prstGeom prst="rect">
                <a:avLst/>
              </a:prstGeom>
              <a:noFill/>
            </p:spPr>
            <p:txBody>
              <a:bodyPr wrap="none" rtlCol="0">
                <a:spAutoFit/>
              </a:bodyPr>
              <a:lstStyle/>
              <a:p>
                <a:r>
                  <a:rPr lang="en-US" altLang="ko-KR" sz="3600" dirty="0" smtClean="0">
                    <a:latin typeface="맑은 고딕" pitchFamily="50" charset="-127"/>
                    <a:ea typeface="맑은 고딕" pitchFamily="50" charset="-127"/>
                  </a:rPr>
                  <a:t>1</a:t>
                </a:r>
                <a:endParaRPr lang="ko-KR" altLang="en-US" sz="3600" dirty="0">
                  <a:latin typeface="맑은 고딕" pitchFamily="50" charset="-127"/>
                  <a:ea typeface="맑은 고딕" pitchFamily="50" charset="-127"/>
                </a:endParaRPr>
              </a:p>
            </p:txBody>
          </p:sp>
          <p:sp>
            <p:nvSpPr>
              <p:cNvPr id="19" name="직각 삼각형 18"/>
              <p:cNvSpPr/>
              <p:nvPr/>
            </p:nvSpPr>
            <p:spPr>
              <a:xfrm rot="16200000">
                <a:off x="2620469" y="1936227"/>
                <a:ext cx="309088" cy="309088"/>
              </a:xfrm>
              <a:prstGeom prst="rtTriangle">
                <a:avLst/>
              </a:prstGeom>
              <a:solidFill>
                <a:schemeClr val="bg1"/>
              </a:solidFill>
              <a:ln>
                <a:noFill/>
              </a:ln>
              <a:effectLst>
                <a:outerShdw blurRad="152400" dist="482600" dir="13500000" algn="br" rotWithShape="0">
                  <a:prstClr val="black">
                    <a:alpha val="3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맑은 고딕" pitchFamily="50" charset="-127"/>
                  <a:ea typeface="맑은 고딕" pitchFamily="50" charset="-127"/>
                </a:endParaRPr>
              </a:p>
            </p:txBody>
          </p:sp>
          <p:sp>
            <p:nvSpPr>
              <p:cNvPr id="20" name="직각 삼각형 19"/>
              <p:cNvSpPr/>
              <p:nvPr/>
            </p:nvSpPr>
            <p:spPr>
              <a:xfrm rot="16200000">
                <a:off x="2210366" y="1538120"/>
                <a:ext cx="468052" cy="468052"/>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맑은 고딕" pitchFamily="50" charset="-127"/>
                  <a:ea typeface="맑은 고딕" pitchFamily="50" charset="-127"/>
                </a:endParaRPr>
              </a:p>
            </p:txBody>
          </p:sp>
        </p:grpSp>
        <p:sp>
          <p:nvSpPr>
            <p:cNvPr id="17" name="TextBox 16"/>
            <p:cNvSpPr txBox="1"/>
            <p:nvPr/>
          </p:nvSpPr>
          <p:spPr>
            <a:xfrm>
              <a:off x="1909447" y="2491290"/>
              <a:ext cx="1415772" cy="461665"/>
            </a:xfrm>
            <a:prstGeom prst="rect">
              <a:avLst/>
            </a:prstGeom>
            <a:noFill/>
          </p:spPr>
          <p:txBody>
            <a:bodyPr wrap="none" rtlCol="0">
              <a:spAutoFit/>
            </a:bodyPr>
            <a:lstStyle/>
            <a:p>
              <a:r>
                <a:rPr lang="ko-KR" altLang="en-US" sz="2400" dirty="0" smtClean="0">
                  <a:solidFill>
                    <a:schemeClr val="accent6">
                      <a:lumMod val="75000"/>
                    </a:schemeClr>
                  </a:solidFill>
                  <a:latin typeface="맑은 고딕" pitchFamily="50" charset="-127"/>
                  <a:ea typeface="맑은 고딕" pitchFamily="50" charset="-127"/>
                </a:rPr>
                <a:t>공모배경</a:t>
              </a:r>
              <a:endParaRPr lang="ko-KR" altLang="en-US" sz="2400" dirty="0">
                <a:solidFill>
                  <a:schemeClr val="accent6">
                    <a:lumMod val="75000"/>
                  </a:schemeClr>
                </a:solidFill>
                <a:latin typeface="맑은 고딕" pitchFamily="50" charset="-127"/>
                <a:ea typeface="맑은 고딕" pitchFamily="50" charset="-127"/>
              </a:endParaRPr>
            </a:p>
          </p:txBody>
        </p:sp>
      </p:grpSp>
    </p:spTree>
    <p:extLst>
      <p:ext uri="{BB962C8B-B14F-4D97-AF65-F5344CB8AC3E}">
        <p14:creationId xmlns:p14="http://schemas.microsoft.com/office/powerpoint/2010/main" val="106830368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p:cNvSpPr/>
          <p:nvPr/>
        </p:nvSpPr>
        <p:spPr>
          <a:xfrm>
            <a:off x="109892" y="105070"/>
            <a:ext cx="8928992" cy="66247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ko-KR" dirty="0" smtClean="0">
              <a:hlinkClick r:id="rId2"/>
            </a:endParaRPr>
          </a:p>
          <a:p>
            <a:pPr algn="ctr"/>
            <a:endParaRPr lang="en-US" altLang="ko-KR" dirty="0" smtClean="0">
              <a:hlinkClick r:id="rId2"/>
            </a:endParaRPr>
          </a:p>
          <a:p>
            <a:pPr algn="ctr"/>
            <a:endParaRPr lang="en-US" altLang="ko-KR" dirty="0">
              <a:hlinkClick r:id="rId2"/>
            </a:endParaRPr>
          </a:p>
        </p:txBody>
      </p:sp>
      <p:graphicFrame>
        <p:nvGraphicFramePr>
          <p:cNvPr id="11" name="표 10"/>
          <p:cNvGraphicFramePr>
            <a:graphicFrameLocks noGrp="1"/>
          </p:cNvGraphicFramePr>
          <p:nvPr>
            <p:extLst>
              <p:ext uri="{D42A27DB-BD31-4B8C-83A1-F6EECF244321}">
                <p14:modId xmlns:p14="http://schemas.microsoft.com/office/powerpoint/2010/main" val="3818815315"/>
              </p:ext>
            </p:extLst>
          </p:nvPr>
        </p:nvGraphicFramePr>
        <p:xfrm>
          <a:off x="3275856" y="1268760"/>
          <a:ext cx="2592288" cy="4079240"/>
        </p:xfrm>
        <a:graphic>
          <a:graphicData uri="http://schemas.openxmlformats.org/drawingml/2006/table">
            <a:tbl>
              <a:tblPr firstRow="1" bandRow="1">
                <a:tableStyleId>{F5AB1C69-6EDB-4FF4-983F-18BD219EF322}</a:tableStyleId>
              </a:tblPr>
              <a:tblGrid>
                <a:gridCol w="1378625"/>
                <a:gridCol w="1213663"/>
              </a:tblGrid>
              <a:tr h="370840">
                <a:tc>
                  <a:txBody>
                    <a:bodyPr/>
                    <a:lstStyle/>
                    <a:p>
                      <a:pPr algn="ctr" latinLnBrk="1"/>
                      <a:r>
                        <a:rPr lang="ko-KR" altLang="en-US" sz="1600" dirty="0" smtClean="0"/>
                        <a:t>항목명</a:t>
                      </a:r>
                      <a:endParaRPr lang="ko-KR" altLang="en-US" sz="1600" dirty="0"/>
                    </a:p>
                  </a:txBody>
                  <a:tcPr anchor="ctr"/>
                </a:tc>
                <a:tc>
                  <a:txBody>
                    <a:bodyPr/>
                    <a:lstStyle/>
                    <a:p>
                      <a:pPr algn="ctr" latinLnBrk="1"/>
                      <a:r>
                        <a:rPr lang="ko-KR" altLang="en-US" sz="1600" dirty="0" smtClean="0"/>
                        <a:t>항목설명</a:t>
                      </a:r>
                      <a:endParaRPr lang="ko-KR" altLang="en-US" sz="1600" dirty="0"/>
                    </a:p>
                  </a:txBody>
                  <a:tcPr anchor="ctr"/>
                </a:tc>
              </a:tr>
              <a:tr h="370840">
                <a:tc>
                  <a:txBody>
                    <a:bodyPr/>
                    <a:lstStyle/>
                    <a:p>
                      <a:pPr algn="ctr" latinLnBrk="1"/>
                      <a:r>
                        <a:rPr lang="en-US" altLang="ko-KR" sz="1200" dirty="0" smtClean="0"/>
                        <a:t>AREA</a:t>
                      </a:r>
                      <a:endParaRPr lang="ko-KR" altLang="en-US" sz="1200" dirty="0"/>
                    </a:p>
                  </a:txBody>
                  <a:tcPr anchor="ctr"/>
                </a:tc>
                <a:tc>
                  <a:txBody>
                    <a:bodyPr/>
                    <a:lstStyle/>
                    <a:p>
                      <a:pPr algn="ctr" latinLnBrk="1"/>
                      <a:r>
                        <a:rPr lang="ko-KR" altLang="en-US" sz="1200" dirty="0" smtClean="0"/>
                        <a:t>지점</a:t>
                      </a:r>
                      <a:endParaRPr lang="ko-KR" altLang="en-US" sz="1200" dirty="0"/>
                    </a:p>
                  </a:txBody>
                  <a:tcPr anchor="ctr"/>
                </a:tc>
              </a:tr>
              <a:tr h="370840">
                <a:tc>
                  <a:txBody>
                    <a:bodyPr/>
                    <a:lstStyle/>
                    <a:p>
                      <a:pPr algn="ctr" latinLnBrk="1"/>
                      <a:r>
                        <a:rPr lang="en-US" altLang="ko-KR" sz="1200" dirty="0" smtClean="0"/>
                        <a:t>MEA_DATE</a:t>
                      </a:r>
                      <a:endParaRPr lang="ko-KR" altLang="en-US" sz="1200" dirty="0"/>
                    </a:p>
                  </a:txBody>
                  <a:tcPr anchor="ctr"/>
                </a:tc>
                <a:tc>
                  <a:txBody>
                    <a:bodyPr/>
                    <a:lstStyle/>
                    <a:p>
                      <a:pPr algn="ctr" latinLnBrk="1"/>
                      <a:r>
                        <a:rPr lang="ko-KR" altLang="en-US" sz="1200" dirty="0" smtClean="0"/>
                        <a:t>측정일자</a:t>
                      </a:r>
                      <a:endParaRPr lang="ko-KR" altLang="en-US" sz="1200" dirty="0"/>
                    </a:p>
                  </a:txBody>
                  <a:tcPr anchor="ctr"/>
                </a:tc>
              </a:tr>
              <a:tr h="370840">
                <a:tc>
                  <a:txBody>
                    <a:bodyPr/>
                    <a:lstStyle/>
                    <a:p>
                      <a:pPr algn="ctr" latinLnBrk="1"/>
                      <a:r>
                        <a:rPr lang="en-US" altLang="ko-KR" sz="1200" dirty="0" smtClean="0"/>
                        <a:t>AVG_TMPRT</a:t>
                      </a:r>
                      <a:endParaRPr lang="ko-KR" altLang="en-US" sz="1200" dirty="0"/>
                    </a:p>
                  </a:txBody>
                  <a:tcPr anchor="ctr"/>
                </a:tc>
                <a:tc>
                  <a:txBody>
                    <a:bodyPr/>
                    <a:lstStyle/>
                    <a:p>
                      <a:pPr algn="ctr" latinLnBrk="1"/>
                      <a:r>
                        <a:rPr lang="ko-KR" altLang="en-US" sz="1200" dirty="0" smtClean="0"/>
                        <a:t>평균기온</a:t>
                      </a:r>
                      <a:endParaRPr lang="ko-KR" altLang="en-US" sz="1200" dirty="0"/>
                    </a:p>
                  </a:txBody>
                  <a:tcPr anchor="ctr"/>
                </a:tc>
              </a:tr>
              <a:tr h="370840">
                <a:tc>
                  <a:txBody>
                    <a:bodyPr/>
                    <a:lstStyle/>
                    <a:p>
                      <a:pPr algn="ctr" latinLnBrk="1"/>
                      <a:r>
                        <a:rPr lang="en-US" altLang="ko-KR" sz="1200" dirty="0" smtClean="0"/>
                        <a:t>DAY_PRE</a:t>
                      </a:r>
                      <a:endParaRPr lang="ko-KR" altLang="en-US" sz="1200" dirty="0"/>
                    </a:p>
                  </a:txBody>
                  <a:tcPr anchor="ctr"/>
                </a:tc>
                <a:tc>
                  <a:txBody>
                    <a:bodyPr/>
                    <a:lstStyle/>
                    <a:p>
                      <a:pPr algn="ctr" latinLnBrk="1"/>
                      <a:r>
                        <a:rPr lang="ko-KR" altLang="en-US" sz="1200" dirty="0" err="1" smtClean="0"/>
                        <a:t>일강수량</a:t>
                      </a:r>
                      <a:endParaRPr lang="ko-KR" altLang="en-US" sz="1200" dirty="0"/>
                    </a:p>
                  </a:txBody>
                  <a:tcPr anchor="ctr"/>
                </a:tc>
              </a:tr>
              <a:tr h="370840">
                <a:tc>
                  <a:txBody>
                    <a:bodyPr/>
                    <a:lstStyle/>
                    <a:p>
                      <a:pPr algn="ctr" latinLnBrk="1"/>
                      <a:r>
                        <a:rPr lang="en-US" altLang="ko-KR" sz="1200" dirty="0" smtClean="0"/>
                        <a:t>AVG_WIND_SPD</a:t>
                      </a:r>
                      <a:endParaRPr lang="ko-KR" altLang="en-US" sz="1200" dirty="0"/>
                    </a:p>
                  </a:txBody>
                  <a:tcPr anchor="ctr"/>
                </a:tc>
                <a:tc>
                  <a:txBody>
                    <a:bodyPr/>
                    <a:lstStyle/>
                    <a:p>
                      <a:pPr algn="ctr" latinLnBrk="1"/>
                      <a:r>
                        <a:rPr lang="ko-KR" altLang="en-US" sz="1200" dirty="0" smtClean="0"/>
                        <a:t>평균풍속</a:t>
                      </a:r>
                      <a:endParaRPr lang="ko-KR" altLang="en-US" sz="1200" dirty="0"/>
                    </a:p>
                  </a:txBody>
                  <a:tcPr anchor="ctr"/>
                </a:tc>
              </a:tr>
              <a:tr h="370840">
                <a:tc>
                  <a:txBody>
                    <a:bodyPr/>
                    <a:lstStyle/>
                    <a:p>
                      <a:pPr algn="ctr" latinLnBrk="1"/>
                      <a:r>
                        <a:rPr lang="en-US" altLang="ko-KR" sz="1200" dirty="0" smtClean="0"/>
                        <a:t>MIN_TMPRT</a:t>
                      </a:r>
                      <a:endParaRPr lang="ko-KR" altLang="en-US" sz="1200" dirty="0"/>
                    </a:p>
                  </a:txBody>
                  <a:tcPr anchor="ctr"/>
                </a:tc>
                <a:tc>
                  <a:txBody>
                    <a:bodyPr/>
                    <a:lstStyle/>
                    <a:p>
                      <a:pPr algn="ctr" latinLnBrk="1"/>
                      <a:r>
                        <a:rPr lang="ko-KR" altLang="en-US" sz="1200" dirty="0" smtClean="0"/>
                        <a:t>최저온도</a:t>
                      </a:r>
                      <a:endParaRPr lang="ko-KR" altLang="en-US" sz="1200" dirty="0"/>
                    </a:p>
                  </a:txBody>
                  <a:tcPr anchor="ctr"/>
                </a:tc>
              </a:tr>
              <a:tr h="370840">
                <a:tc>
                  <a:txBody>
                    <a:bodyPr/>
                    <a:lstStyle/>
                    <a:p>
                      <a:pPr algn="ctr" latinLnBrk="1"/>
                      <a:r>
                        <a:rPr lang="en-US" altLang="ko-KR" sz="1200" dirty="0" smtClean="0"/>
                        <a:t>MAX_TMPRT</a:t>
                      </a:r>
                      <a:endParaRPr lang="ko-KR" altLang="en-US" sz="1200" dirty="0"/>
                    </a:p>
                  </a:txBody>
                  <a:tcPr anchor="ctr"/>
                </a:tc>
                <a:tc>
                  <a:txBody>
                    <a:bodyPr/>
                    <a:lstStyle/>
                    <a:p>
                      <a:pPr algn="ctr" latinLnBrk="1"/>
                      <a:r>
                        <a:rPr lang="ko-KR" altLang="en-US" sz="1200" dirty="0" smtClean="0"/>
                        <a:t>최고온도</a:t>
                      </a:r>
                      <a:endParaRPr lang="ko-KR" altLang="en-US" sz="1200" dirty="0"/>
                    </a:p>
                  </a:txBody>
                  <a:tcPr anchor="ctr"/>
                </a:tc>
              </a:tr>
              <a:tr h="370840">
                <a:tc>
                  <a:txBody>
                    <a:bodyPr/>
                    <a:lstStyle/>
                    <a:p>
                      <a:pPr algn="ctr" latinLnBrk="1"/>
                      <a:r>
                        <a:rPr lang="en-US" altLang="ko-KR" sz="1200" dirty="0" smtClean="0"/>
                        <a:t>TOT_SOLAR</a:t>
                      </a:r>
                      <a:endParaRPr lang="ko-KR" altLang="en-US" sz="1200" dirty="0"/>
                    </a:p>
                  </a:txBody>
                  <a:tcPr anchor="ctr"/>
                </a:tc>
                <a:tc>
                  <a:txBody>
                    <a:bodyPr/>
                    <a:lstStyle/>
                    <a:p>
                      <a:pPr algn="ctr" latinLnBrk="1"/>
                      <a:r>
                        <a:rPr lang="ko-KR" altLang="en-US" sz="1200" dirty="0" smtClean="0"/>
                        <a:t>합계 일사</a:t>
                      </a:r>
                      <a:endParaRPr lang="ko-KR" altLang="en-US" sz="1200" dirty="0"/>
                    </a:p>
                  </a:txBody>
                  <a:tcPr anchor="ctr"/>
                </a:tc>
              </a:tr>
              <a:tr h="370840">
                <a:tc>
                  <a:txBody>
                    <a:bodyPr/>
                    <a:lstStyle/>
                    <a:p>
                      <a:pPr algn="ctr" latinLnBrk="1"/>
                      <a:r>
                        <a:rPr lang="en-US" altLang="ko-KR" sz="1200" dirty="0" smtClean="0"/>
                        <a:t>AVG_CLOUD</a:t>
                      </a:r>
                      <a:endParaRPr lang="ko-KR" altLang="en-US" sz="1200" dirty="0"/>
                    </a:p>
                  </a:txBody>
                  <a:tcPr anchor="ctr"/>
                </a:tc>
                <a:tc>
                  <a:txBody>
                    <a:bodyPr/>
                    <a:lstStyle/>
                    <a:p>
                      <a:pPr algn="ctr" latinLnBrk="1"/>
                      <a:r>
                        <a:rPr lang="ko-KR" altLang="en-US" sz="1200" dirty="0" smtClean="0"/>
                        <a:t>평균 </a:t>
                      </a:r>
                      <a:r>
                        <a:rPr lang="ko-KR" altLang="en-US" sz="1200" dirty="0" err="1" smtClean="0"/>
                        <a:t>전운량</a:t>
                      </a:r>
                      <a:endParaRPr lang="ko-KR" altLang="en-US" sz="1200" dirty="0"/>
                    </a:p>
                  </a:txBody>
                  <a:tcPr anchor="ctr"/>
                </a:tc>
              </a:tr>
              <a:tr h="370840">
                <a:tc>
                  <a:txBody>
                    <a:bodyPr/>
                    <a:lstStyle/>
                    <a:p>
                      <a:pPr algn="ctr" latinLnBrk="1"/>
                      <a:r>
                        <a:rPr lang="en-US" altLang="ko-KR" sz="1200" dirty="0" smtClean="0"/>
                        <a:t>TOT_DYL_TM</a:t>
                      </a:r>
                      <a:endParaRPr lang="ko-KR" altLang="en-US" sz="1200" dirty="0"/>
                    </a:p>
                  </a:txBody>
                  <a:tcPr anchor="ctr"/>
                </a:tc>
                <a:tc>
                  <a:txBody>
                    <a:bodyPr/>
                    <a:lstStyle/>
                    <a:p>
                      <a:pPr algn="ctr" latinLnBrk="1"/>
                      <a:r>
                        <a:rPr lang="ko-KR" altLang="en-US" sz="1200" dirty="0" smtClean="0"/>
                        <a:t>합계</a:t>
                      </a:r>
                      <a:r>
                        <a:rPr lang="ko-KR" altLang="en-US" sz="1200" baseline="0" dirty="0" smtClean="0"/>
                        <a:t> </a:t>
                      </a:r>
                      <a:r>
                        <a:rPr lang="ko-KR" altLang="en-US" sz="1200" dirty="0" smtClean="0"/>
                        <a:t>일조 시간</a:t>
                      </a:r>
                      <a:endParaRPr lang="ko-KR" altLang="en-US" sz="1200" dirty="0"/>
                    </a:p>
                  </a:txBody>
                  <a:tcPr anchor="ctr"/>
                </a:tc>
              </a:tr>
            </a:tbl>
          </a:graphicData>
        </a:graphic>
      </p:graphicFrame>
      <p:graphicFrame>
        <p:nvGraphicFramePr>
          <p:cNvPr id="12" name="표 11"/>
          <p:cNvGraphicFramePr>
            <a:graphicFrameLocks noGrp="1"/>
          </p:cNvGraphicFramePr>
          <p:nvPr>
            <p:extLst>
              <p:ext uri="{D42A27DB-BD31-4B8C-83A1-F6EECF244321}">
                <p14:modId xmlns:p14="http://schemas.microsoft.com/office/powerpoint/2010/main" val="2070394419"/>
              </p:ext>
            </p:extLst>
          </p:nvPr>
        </p:nvGraphicFramePr>
        <p:xfrm>
          <a:off x="6300192" y="1268760"/>
          <a:ext cx="2592288" cy="1854200"/>
        </p:xfrm>
        <a:graphic>
          <a:graphicData uri="http://schemas.openxmlformats.org/drawingml/2006/table">
            <a:tbl>
              <a:tblPr firstRow="1" bandRow="1">
                <a:tableStyleId>{F5AB1C69-6EDB-4FF4-983F-18BD219EF322}</a:tableStyleId>
              </a:tblPr>
              <a:tblGrid>
                <a:gridCol w="1378625"/>
                <a:gridCol w="1213663"/>
              </a:tblGrid>
              <a:tr h="370840">
                <a:tc>
                  <a:txBody>
                    <a:bodyPr/>
                    <a:lstStyle/>
                    <a:p>
                      <a:pPr algn="ctr" latinLnBrk="1"/>
                      <a:r>
                        <a:rPr lang="ko-KR" altLang="en-US" sz="1600" dirty="0" smtClean="0"/>
                        <a:t>항목명</a:t>
                      </a:r>
                      <a:endParaRPr lang="ko-KR" altLang="en-US" sz="1600" dirty="0"/>
                    </a:p>
                  </a:txBody>
                  <a:tcPr anchor="ctr"/>
                </a:tc>
                <a:tc>
                  <a:txBody>
                    <a:bodyPr/>
                    <a:lstStyle/>
                    <a:p>
                      <a:pPr algn="ctr" latinLnBrk="1"/>
                      <a:r>
                        <a:rPr lang="ko-KR" altLang="en-US" sz="1600" dirty="0" smtClean="0"/>
                        <a:t>항목설명</a:t>
                      </a:r>
                      <a:endParaRPr lang="ko-KR" altLang="en-US" sz="1600" dirty="0"/>
                    </a:p>
                  </a:txBody>
                  <a:tcPr anchor="ctr"/>
                </a:tc>
              </a:tr>
              <a:tr h="370840">
                <a:tc>
                  <a:txBody>
                    <a:bodyPr/>
                    <a:lstStyle/>
                    <a:p>
                      <a:pPr algn="ctr" latinLnBrk="1"/>
                      <a:r>
                        <a:rPr lang="en-US" altLang="ko-KR" sz="1200" dirty="0" smtClean="0"/>
                        <a:t>TRADE_DATE</a:t>
                      </a:r>
                      <a:endParaRPr lang="ko-KR" altLang="en-US" sz="1200" dirty="0"/>
                    </a:p>
                  </a:txBody>
                  <a:tcPr anchor="ctr"/>
                </a:tc>
                <a:tc>
                  <a:txBody>
                    <a:bodyPr/>
                    <a:lstStyle/>
                    <a:p>
                      <a:pPr algn="ctr" latinLnBrk="1"/>
                      <a:r>
                        <a:rPr lang="ko-KR" altLang="en-US" sz="1200" dirty="0" err="1" smtClean="0"/>
                        <a:t>거래년원일</a:t>
                      </a:r>
                      <a:endParaRPr lang="ko-KR" altLang="en-US" sz="1200" dirty="0"/>
                    </a:p>
                  </a:txBody>
                  <a:tcPr anchor="ctr"/>
                </a:tc>
              </a:tr>
              <a:tr h="370840">
                <a:tc>
                  <a:txBody>
                    <a:bodyPr/>
                    <a:lstStyle/>
                    <a:p>
                      <a:pPr algn="ctr" latinLnBrk="1"/>
                      <a:r>
                        <a:rPr lang="en-US" altLang="ko-KR" sz="1200" dirty="0" smtClean="0"/>
                        <a:t>PLACE_NAME</a:t>
                      </a:r>
                      <a:endParaRPr lang="ko-KR" altLang="en-US" sz="1200" dirty="0"/>
                    </a:p>
                  </a:txBody>
                  <a:tcPr anchor="ctr"/>
                </a:tc>
                <a:tc>
                  <a:txBody>
                    <a:bodyPr/>
                    <a:lstStyle/>
                    <a:p>
                      <a:pPr algn="ctr" latinLnBrk="1"/>
                      <a:r>
                        <a:rPr lang="ko-KR" altLang="en-US" sz="1200" dirty="0" smtClean="0"/>
                        <a:t>지역</a:t>
                      </a:r>
                      <a:endParaRPr lang="ko-KR" altLang="en-US" sz="1200" dirty="0"/>
                    </a:p>
                  </a:txBody>
                  <a:tcPr anchor="ctr"/>
                </a:tc>
              </a:tr>
              <a:tr h="370840">
                <a:tc>
                  <a:txBody>
                    <a:bodyPr/>
                    <a:lstStyle/>
                    <a:p>
                      <a:pPr algn="ctr" latinLnBrk="1"/>
                      <a:r>
                        <a:rPr lang="en-US" altLang="ko-KR" sz="1200" dirty="0" smtClean="0"/>
                        <a:t>AVG_PRICE</a:t>
                      </a:r>
                      <a:endParaRPr lang="ko-KR" altLang="en-US" sz="1200" dirty="0"/>
                    </a:p>
                  </a:txBody>
                  <a:tcPr anchor="ctr"/>
                </a:tc>
                <a:tc>
                  <a:txBody>
                    <a:bodyPr/>
                    <a:lstStyle/>
                    <a:p>
                      <a:pPr algn="ctr" latinLnBrk="1"/>
                      <a:r>
                        <a:rPr lang="ko-KR" altLang="en-US" sz="1200" dirty="0" smtClean="0"/>
                        <a:t>평균 소매가격</a:t>
                      </a:r>
                      <a:endParaRPr lang="ko-KR" altLang="en-US" sz="1200" dirty="0"/>
                    </a:p>
                  </a:txBody>
                  <a:tcPr anchor="ctr"/>
                </a:tc>
              </a:tr>
              <a:tr h="370840">
                <a:tc>
                  <a:txBody>
                    <a:bodyPr/>
                    <a:lstStyle/>
                    <a:p>
                      <a:pPr algn="ctr" latinLnBrk="1"/>
                      <a:r>
                        <a:rPr lang="en-US" altLang="ko-KR" sz="1200" dirty="0" smtClean="0"/>
                        <a:t>UNIT</a:t>
                      </a:r>
                      <a:endParaRPr lang="ko-KR" altLang="en-US" sz="1200" dirty="0"/>
                    </a:p>
                  </a:txBody>
                  <a:tcPr anchor="ctr"/>
                </a:tc>
                <a:tc>
                  <a:txBody>
                    <a:bodyPr/>
                    <a:lstStyle/>
                    <a:p>
                      <a:pPr algn="ctr" latinLnBrk="1"/>
                      <a:r>
                        <a:rPr lang="ko-KR" altLang="en-US" sz="1200" dirty="0" smtClean="0"/>
                        <a:t>단위</a:t>
                      </a:r>
                      <a:endParaRPr lang="ko-KR" altLang="en-US" sz="1200" dirty="0"/>
                    </a:p>
                  </a:txBody>
                  <a:tcPr anchor="ctr"/>
                </a:tc>
              </a:tr>
            </a:tbl>
          </a:graphicData>
        </a:graphic>
      </p:graphicFrame>
      <p:sp>
        <p:nvSpPr>
          <p:cNvPr id="13" name="직사각형 12"/>
          <p:cNvSpPr/>
          <p:nvPr/>
        </p:nvSpPr>
        <p:spPr>
          <a:xfrm>
            <a:off x="683568" y="5733256"/>
            <a:ext cx="1882247" cy="369332"/>
          </a:xfrm>
          <a:prstGeom prst="rect">
            <a:avLst/>
          </a:prstGeom>
        </p:spPr>
        <p:txBody>
          <a:bodyPr wrap="none">
            <a:spAutoFit/>
          </a:bodyPr>
          <a:lstStyle/>
          <a:p>
            <a:r>
              <a:rPr lang="ko-KR" altLang="en-US" dirty="0" smtClean="0"/>
              <a:t>미세먼지 데이터</a:t>
            </a:r>
            <a:endParaRPr lang="en-US" altLang="ko-KR" dirty="0" smtClean="0">
              <a:hlinkClick r:id="rId3"/>
            </a:endParaRPr>
          </a:p>
        </p:txBody>
      </p:sp>
      <p:sp>
        <p:nvSpPr>
          <p:cNvPr id="14" name="직사각형 13"/>
          <p:cNvSpPr/>
          <p:nvPr/>
        </p:nvSpPr>
        <p:spPr>
          <a:xfrm>
            <a:off x="3864097" y="5733256"/>
            <a:ext cx="1420582" cy="369332"/>
          </a:xfrm>
          <a:prstGeom prst="rect">
            <a:avLst/>
          </a:prstGeom>
        </p:spPr>
        <p:txBody>
          <a:bodyPr wrap="none">
            <a:spAutoFit/>
          </a:bodyPr>
          <a:lstStyle/>
          <a:p>
            <a:r>
              <a:rPr lang="ko-KR" altLang="en-US" dirty="0" smtClean="0"/>
              <a:t>날씨 데이터</a:t>
            </a:r>
            <a:endParaRPr lang="en-US" altLang="ko-KR" dirty="0" smtClean="0">
              <a:hlinkClick r:id="rId3"/>
            </a:endParaRPr>
          </a:p>
        </p:txBody>
      </p:sp>
      <p:sp>
        <p:nvSpPr>
          <p:cNvPr id="15" name="직사각형 14"/>
          <p:cNvSpPr/>
          <p:nvPr/>
        </p:nvSpPr>
        <p:spPr>
          <a:xfrm>
            <a:off x="6948264" y="5733256"/>
            <a:ext cx="1651414" cy="369332"/>
          </a:xfrm>
          <a:prstGeom prst="rect">
            <a:avLst/>
          </a:prstGeom>
        </p:spPr>
        <p:txBody>
          <a:bodyPr wrap="none">
            <a:spAutoFit/>
          </a:bodyPr>
          <a:lstStyle/>
          <a:p>
            <a:r>
              <a:rPr lang="ko-KR" altLang="en-US" dirty="0" smtClean="0"/>
              <a:t>농산물 데이터</a:t>
            </a:r>
            <a:endParaRPr lang="en-US" altLang="ko-KR" dirty="0" smtClean="0">
              <a:hlinkClick r:id="rId3"/>
            </a:endParaRPr>
          </a:p>
        </p:txBody>
      </p:sp>
      <p:sp>
        <p:nvSpPr>
          <p:cNvPr id="19" name="모서리가 둥근 직사각형 1"/>
          <p:cNvSpPr/>
          <p:nvPr/>
        </p:nvSpPr>
        <p:spPr>
          <a:xfrm>
            <a:off x="512549" y="5717379"/>
            <a:ext cx="2070230" cy="385209"/>
          </a:xfrm>
          <a:custGeom>
            <a:avLst/>
            <a:gdLst/>
            <a:ahLst/>
            <a:cxnLst/>
            <a:rect l="l" t="t" r="r" b="b"/>
            <a:pathLst>
              <a:path w="4140460" h="569875">
                <a:moveTo>
                  <a:pt x="0" y="0"/>
                </a:moveTo>
                <a:lnTo>
                  <a:pt x="4140460" y="0"/>
                </a:lnTo>
                <a:lnTo>
                  <a:pt x="4140460" y="333077"/>
                </a:lnTo>
                <a:cubicBezTo>
                  <a:pt x="4140460" y="463857"/>
                  <a:pt x="4034442" y="569875"/>
                  <a:pt x="3903662" y="569875"/>
                </a:cubicBezTo>
                <a:lnTo>
                  <a:pt x="236798" y="569875"/>
                </a:lnTo>
                <a:cubicBezTo>
                  <a:pt x="106018" y="569875"/>
                  <a:pt x="0" y="463857"/>
                  <a:pt x="0" y="333077"/>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b="1" dirty="0"/>
              <a:t>미세먼지 데이터</a:t>
            </a:r>
          </a:p>
        </p:txBody>
      </p:sp>
      <p:sp>
        <p:nvSpPr>
          <p:cNvPr id="22" name="모서리가 둥근 직사각형 1"/>
          <p:cNvSpPr/>
          <p:nvPr/>
        </p:nvSpPr>
        <p:spPr>
          <a:xfrm>
            <a:off x="3536885" y="5717379"/>
            <a:ext cx="2070230" cy="385209"/>
          </a:xfrm>
          <a:custGeom>
            <a:avLst/>
            <a:gdLst/>
            <a:ahLst/>
            <a:cxnLst/>
            <a:rect l="l" t="t" r="r" b="b"/>
            <a:pathLst>
              <a:path w="4140460" h="569875">
                <a:moveTo>
                  <a:pt x="0" y="0"/>
                </a:moveTo>
                <a:lnTo>
                  <a:pt x="4140460" y="0"/>
                </a:lnTo>
                <a:lnTo>
                  <a:pt x="4140460" y="333077"/>
                </a:lnTo>
                <a:cubicBezTo>
                  <a:pt x="4140460" y="463857"/>
                  <a:pt x="4034442" y="569875"/>
                  <a:pt x="3903662" y="569875"/>
                </a:cubicBezTo>
                <a:lnTo>
                  <a:pt x="236798" y="569875"/>
                </a:lnTo>
                <a:cubicBezTo>
                  <a:pt x="106018" y="569875"/>
                  <a:pt x="0" y="463857"/>
                  <a:pt x="0" y="333077"/>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b="1" dirty="0"/>
              <a:t>날씨 데이터</a:t>
            </a:r>
          </a:p>
        </p:txBody>
      </p:sp>
      <p:sp>
        <p:nvSpPr>
          <p:cNvPr id="23" name="모서리가 둥근 직사각형 1"/>
          <p:cNvSpPr/>
          <p:nvPr/>
        </p:nvSpPr>
        <p:spPr>
          <a:xfrm>
            <a:off x="6561221" y="5717379"/>
            <a:ext cx="2070230" cy="385209"/>
          </a:xfrm>
          <a:custGeom>
            <a:avLst/>
            <a:gdLst/>
            <a:ahLst/>
            <a:cxnLst/>
            <a:rect l="l" t="t" r="r" b="b"/>
            <a:pathLst>
              <a:path w="4140460" h="569875">
                <a:moveTo>
                  <a:pt x="0" y="0"/>
                </a:moveTo>
                <a:lnTo>
                  <a:pt x="4140460" y="0"/>
                </a:lnTo>
                <a:lnTo>
                  <a:pt x="4140460" y="333077"/>
                </a:lnTo>
                <a:cubicBezTo>
                  <a:pt x="4140460" y="463857"/>
                  <a:pt x="4034442" y="569875"/>
                  <a:pt x="3903662" y="569875"/>
                </a:cubicBezTo>
                <a:lnTo>
                  <a:pt x="236798" y="569875"/>
                </a:lnTo>
                <a:cubicBezTo>
                  <a:pt x="106018" y="569875"/>
                  <a:pt x="0" y="463857"/>
                  <a:pt x="0" y="333077"/>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b="1" dirty="0"/>
              <a:t>농산물 데이터</a:t>
            </a:r>
          </a:p>
        </p:txBody>
      </p:sp>
      <p:sp>
        <p:nvSpPr>
          <p:cNvPr id="17" name="TextBox 16"/>
          <p:cNvSpPr txBox="1"/>
          <p:nvPr/>
        </p:nvSpPr>
        <p:spPr>
          <a:xfrm>
            <a:off x="3775946" y="552708"/>
            <a:ext cx="2605200" cy="338554"/>
          </a:xfrm>
          <a:prstGeom prst="rect">
            <a:avLst/>
          </a:prstGeom>
          <a:noFill/>
        </p:spPr>
        <p:txBody>
          <a:bodyPr wrap="none" rtlCol="0">
            <a:spAutoFit/>
          </a:bodyPr>
          <a:lstStyle/>
          <a:p>
            <a:r>
              <a:rPr lang="en-US" altLang="ko-KR" sz="1600" dirty="0">
                <a:latin typeface="맑은 고딕" pitchFamily="50" charset="-127"/>
                <a:ea typeface="맑은 고딕" pitchFamily="50" charset="-127"/>
              </a:rPr>
              <a:t>2</a:t>
            </a:r>
            <a:r>
              <a:rPr lang="en-US" altLang="ko-KR" sz="1600" dirty="0" smtClean="0">
                <a:latin typeface="맑은 고딕" pitchFamily="50" charset="-127"/>
                <a:ea typeface="맑은 고딕" pitchFamily="50" charset="-127"/>
              </a:rPr>
              <a:t>-1. </a:t>
            </a:r>
            <a:r>
              <a:rPr lang="ko-KR" altLang="en-US" sz="1600" dirty="0">
                <a:latin typeface="맑은 고딕" pitchFamily="50" charset="-127"/>
                <a:ea typeface="맑은 고딕" pitchFamily="50" charset="-127"/>
              </a:rPr>
              <a:t>활용데이터 </a:t>
            </a:r>
            <a:r>
              <a:rPr lang="ko-KR" altLang="en-US" sz="1600" dirty="0" err="1">
                <a:latin typeface="맑은 고딕" pitchFamily="50" charset="-127"/>
                <a:ea typeface="맑은 고딕" pitchFamily="50" charset="-127"/>
              </a:rPr>
              <a:t>컬럼</a:t>
            </a:r>
            <a:r>
              <a:rPr lang="ko-KR" altLang="en-US" sz="1600" dirty="0">
                <a:latin typeface="맑은 고딕" pitchFamily="50" charset="-127"/>
                <a:ea typeface="맑은 고딕" pitchFamily="50" charset="-127"/>
              </a:rPr>
              <a:t> 정의</a:t>
            </a:r>
          </a:p>
        </p:txBody>
      </p:sp>
      <p:grpSp>
        <p:nvGrpSpPr>
          <p:cNvPr id="18" name="그룹 17"/>
          <p:cNvGrpSpPr/>
          <p:nvPr/>
        </p:nvGrpSpPr>
        <p:grpSpPr>
          <a:xfrm>
            <a:off x="669491" y="366746"/>
            <a:ext cx="2995902" cy="925921"/>
            <a:chOff x="1470655" y="2366883"/>
            <a:chExt cx="2995902" cy="925921"/>
          </a:xfrm>
        </p:grpSpPr>
        <p:grpSp>
          <p:nvGrpSpPr>
            <p:cNvPr id="20" name="그룹 19"/>
            <p:cNvGrpSpPr/>
            <p:nvPr/>
          </p:nvGrpSpPr>
          <p:grpSpPr>
            <a:xfrm>
              <a:off x="1470655" y="2366883"/>
              <a:ext cx="747880" cy="925921"/>
              <a:chOff x="2181677" y="1319394"/>
              <a:chExt cx="747880" cy="925921"/>
            </a:xfrm>
          </p:grpSpPr>
          <p:sp>
            <p:nvSpPr>
              <p:cNvPr id="24" name="TextBox 23"/>
              <p:cNvSpPr txBox="1"/>
              <p:nvPr/>
            </p:nvSpPr>
            <p:spPr>
              <a:xfrm>
                <a:off x="2181677" y="1319394"/>
                <a:ext cx="439544" cy="646331"/>
              </a:xfrm>
              <a:prstGeom prst="rect">
                <a:avLst/>
              </a:prstGeom>
              <a:noFill/>
            </p:spPr>
            <p:txBody>
              <a:bodyPr wrap="none" rtlCol="0">
                <a:spAutoFit/>
              </a:bodyPr>
              <a:lstStyle/>
              <a:p>
                <a:r>
                  <a:rPr lang="en-US" altLang="ko-KR" sz="3600" dirty="0">
                    <a:latin typeface="맑은 고딕" pitchFamily="50" charset="-127"/>
                    <a:ea typeface="맑은 고딕" pitchFamily="50" charset="-127"/>
                  </a:rPr>
                  <a:t>2</a:t>
                </a:r>
                <a:endParaRPr lang="ko-KR" altLang="en-US" sz="3600" dirty="0">
                  <a:latin typeface="맑은 고딕" pitchFamily="50" charset="-127"/>
                  <a:ea typeface="맑은 고딕" pitchFamily="50" charset="-127"/>
                </a:endParaRPr>
              </a:p>
            </p:txBody>
          </p:sp>
          <p:sp>
            <p:nvSpPr>
              <p:cNvPr id="25" name="직각 삼각형 24"/>
              <p:cNvSpPr/>
              <p:nvPr/>
            </p:nvSpPr>
            <p:spPr>
              <a:xfrm rot="16200000">
                <a:off x="2620469" y="1936227"/>
                <a:ext cx="309088" cy="309088"/>
              </a:xfrm>
              <a:prstGeom prst="rtTriangle">
                <a:avLst/>
              </a:prstGeom>
              <a:solidFill>
                <a:schemeClr val="bg1"/>
              </a:solidFill>
              <a:ln>
                <a:noFill/>
              </a:ln>
              <a:effectLst>
                <a:outerShdw blurRad="152400" dist="482600" dir="13500000" algn="br" rotWithShape="0">
                  <a:prstClr val="black">
                    <a:alpha val="3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맑은 고딕" pitchFamily="50" charset="-127"/>
                  <a:ea typeface="맑은 고딕" pitchFamily="50" charset="-127"/>
                </a:endParaRPr>
              </a:p>
            </p:txBody>
          </p:sp>
          <p:sp>
            <p:nvSpPr>
              <p:cNvPr id="26" name="직각 삼각형 25"/>
              <p:cNvSpPr/>
              <p:nvPr/>
            </p:nvSpPr>
            <p:spPr>
              <a:xfrm rot="16200000">
                <a:off x="2210366" y="1538120"/>
                <a:ext cx="468052" cy="468052"/>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맑은 고딕" pitchFamily="50" charset="-127"/>
                  <a:ea typeface="맑은 고딕" pitchFamily="50" charset="-127"/>
                </a:endParaRPr>
              </a:p>
            </p:txBody>
          </p:sp>
        </p:grpSp>
        <p:sp>
          <p:nvSpPr>
            <p:cNvPr id="21" name="TextBox 20"/>
            <p:cNvSpPr txBox="1"/>
            <p:nvPr/>
          </p:nvSpPr>
          <p:spPr>
            <a:xfrm>
              <a:off x="1909447" y="2491290"/>
              <a:ext cx="2557110" cy="461665"/>
            </a:xfrm>
            <a:prstGeom prst="rect">
              <a:avLst/>
            </a:prstGeom>
            <a:noFill/>
          </p:spPr>
          <p:txBody>
            <a:bodyPr wrap="none" rtlCol="0">
              <a:spAutoFit/>
            </a:bodyPr>
            <a:lstStyle/>
            <a:p>
              <a:r>
                <a:rPr lang="ko-KR" altLang="en-US" sz="2400" dirty="0">
                  <a:solidFill>
                    <a:schemeClr val="accent5">
                      <a:lumMod val="75000"/>
                    </a:schemeClr>
                  </a:solidFill>
                  <a:latin typeface="맑은 고딕" pitchFamily="50" charset="-127"/>
                  <a:ea typeface="맑은 고딕" pitchFamily="50" charset="-127"/>
                </a:rPr>
                <a:t>활용 데이터 정의</a:t>
              </a:r>
            </a:p>
          </p:txBody>
        </p:sp>
      </p:grpSp>
      <p:graphicFrame>
        <p:nvGraphicFramePr>
          <p:cNvPr id="3" name="표 2"/>
          <p:cNvGraphicFramePr>
            <a:graphicFrameLocks noGrp="1"/>
          </p:cNvGraphicFramePr>
          <p:nvPr>
            <p:extLst>
              <p:ext uri="{D42A27DB-BD31-4B8C-83A1-F6EECF244321}">
                <p14:modId xmlns:p14="http://schemas.microsoft.com/office/powerpoint/2010/main" val="1165947288"/>
              </p:ext>
            </p:extLst>
          </p:nvPr>
        </p:nvGraphicFramePr>
        <p:xfrm>
          <a:off x="251520" y="1268760"/>
          <a:ext cx="2592288" cy="3510280"/>
        </p:xfrm>
        <a:graphic>
          <a:graphicData uri="http://schemas.openxmlformats.org/drawingml/2006/table">
            <a:tbl>
              <a:tblPr firstRow="1" bandRow="1">
                <a:tableStyleId>{F5AB1C69-6EDB-4FF4-983F-18BD219EF322}</a:tableStyleId>
              </a:tblPr>
              <a:tblGrid>
                <a:gridCol w="1378625"/>
                <a:gridCol w="1213663"/>
              </a:tblGrid>
              <a:tr h="370840">
                <a:tc>
                  <a:txBody>
                    <a:bodyPr/>
                    <a:lstStyle/>
                    <a:p>
                      <a:pPr algn="ctr" latinLnBrk="1"/>
                      <a:r>
                        <a:rPr lang="ko-KR" altLang="en-US" sz="1600" dirty="0" smtClean="0"/>
                        <a:t>항목명</a:t>
                      </a:r>
                      <a:endParaRPr lang="ko-KR" altLang="en-US" sz="1600" dirty="0"/>
                    </a:p>
                  </a:txBody>
                  <a:tcPr anchor="ctr"/>
                </a:tc>
                <a:tc>
                  <a:txBody>
                    <a:bodyPr/>
                    <a:lstStyle/>
                    <a:p>
                      <a:pPr algn="ctr" latinLnBrk="1"/>
                      <a:r>
                        <a:rPr lang="ko-KR" altLang="en-US" sz="1600" dirty="0" smtClean="0"/>
                        <a:t>항목설명</a:t>
                      </a:r>
                      <a:endParaRPr lang="ko-KR" altLang="en-US" sz="1600" dirty="0"/>
                    </a:p>
                  </a:txBody>
                  <a:tcPr anchor="ctr"/>
                </a:tc>
              </a:tr>
              <a:tr h="370840">
                <a:tc>
                  <a:txBody>
                    <a:bodyPr/>
                    <a:lstStyle/>
                    <a:p>
                      <a:pPr algn="ctr" latinLnBrk="1"/>
                      <a:r>
                        <a:rPr lang="en-US" altLang="ko-KR" sz="1200" dirty="0" smtClean="0"/>
                        <a:t>SIDO</a:t>
                      </a:r>
                      <a:endParaRPr lang="ko-KR" altLang="en-US" sz="1200" dirty="0"/>
                    </a:p>
                  </a:txBody>
                  <a:tcPr anchor="ctr"/>
                </a:tc>
                <a:tc>
                  <a:txBody>
                    <a:bodyPr/>
                    <a:lstStyle/>
                    <a:p>
                      <a:pPr algn="ctr" latinLnBrk="1"/>
                      <a:r>
                        <a:rPr lang="ko-KR" altLang="en-US" sz="1200" dirty="0" smtClean="0"/>
                        <a:t>시도</a:t>
                      </a:r>
                      <a:endParaRPr lang="ko-KR" altLang="en-US" sz="1200" dirty="0"/>
                    </a:p>
                  </a:txBody>
                  <a:tcPr anchor="ctr"/>
                </a:tc>
              </a:tr>
              <a:tr h="370840">
                <a:tc>
                  <a:txBody>
                    <a:bodyPr/>
                    <a:lstStyle/>
                    <a:p>
                      <a:pPr algn="ctr" latinLnBrk="1"/>
                      <a:r>
                        <a:rPr lang="en-US" altLang="ko-KR" sz="1200" dirty="0" smtClean="0"/>
                        <a:t>MEASURE_DATE</a:t>
                      </a:r>
                      <a:endParaRPr lang="ko-KR" altLang="en-US" sz="1200" dirty="0"/>
                    </a:p>
                  </a:txBody>
                  <a:tcPr anchor="ctr"/>
                </a:tc>
                <a:tc>
                  <a:txBody>
                    <a:bodyPr/>
                    <a:lstStyle/>
                    <a:p>
                      <a:pPr algn="ctr" latinLnBrk="1"/>
                      <a:r>
                        <a:rPr lang="ko-KR" altLang="en-US" sz="1200" dirty="0" smtClean="0"/>
                        <a:t>측정일자</a:t>
                      </a:r>
                      <a:endParaRPr lang="ko-KR" altLang="en-US" sz="1200" dirty="0"/>
                    </a:p>
                  </a:txBody>
                  <a:tcPr anchor="ctr"/>
                </a:tc>
              </a:tr>
              <a:tr h="370840">
                <a:tc>
                  <a:txBody>
                    <a:bodyPr/>
                    <a:lstStyle/>
                    <a:p>
                      <a:pPr algn="ctr" latinLnBrk="1"/>
                      <a:r>
                        <a:rPr lang="en-US" altLang="ko-KR" sz="1200" dirty="0" smtClean="0"/>
                        <a:t>SLFR_DXD</a:t>
                      </a:r>
                      <a:endParaRPr lang="ko-KR" altLang="en-US" sz="1200" dirty="0"/>
                    </a:p>
                  </a:txBody>
                  <a:tcPr anchor="ctr"/>
                </a:tc>
                <a:tc>
                  <a:txBody>
                    <a:bodyPr/>
                    <a:lstStyle/>
                    <a:p>
                      <a:pPr algn="ctr" latinLnBrk="1"/>
                      <a:r>
                        <a:rPr lang="ko-KR" altLang="en-US" sz="1200" dirty="0" smtClean="0"/>
                        <a:t>이산화황</a:t>
                      </a:r>
                      <a:endParaRPr lang="ko-KR" altLang="en-US" sz="1200" dirty="0"/>
                    </a:p>
                  </a:txBody>
                  <a:tcPr anchor="ctr"/>
                </a:tc>
              </a:tr>
              <a:tr h="370840">
                <a:tc>
                  <a:txBody>
                    <a:bodyPr/>
                    <a:lstStyle/>
                    <a:p>
                      <a:pPr algn="ctr" latinLnBrk="1"/>
                      <a:r>
                        <a:rPr lang="en-US" altLang="ko-KR" sz="1200" dirty="0" smtClean="0"/>
                        <a:t>CRBN_MNXD</a:t>
                      </a:r>
                      <a:endParaRPr lang="ko-KR" altLang="en-US" sz="1200" dirty="0"/>
                    </a:p>
                  </a:txBody>
                  <a:tcPr anchor="ctr"/>
                </a:tc>
                <a:tc>
                  <a:txBody>
                    <a:bodyPr/>
                    <a:lstStyle/>
                    <a:p>
                      <a:pPr algn="ctr" latinLnBrk="1"/>
                      <a:r>
                        <a:rPr lang="ko-KR" altLang="en-US" sz="1200" dirty="0" smtClean="0"/>
                        <a:t>일산화탄소</a:t>
                      </a:r>
                      <a:endParaRPr lang="ko-KR" altLang="en-US" sz="1200" dirty="0"/>
                    </a:p>
                  </a:txBody>
                  <a:tcPr anchor="ctr"/>
                </a:tc>
              </a:tr>
              <a:tr h="370840">
                <a:tc>
                  <a:txBody>
                    <a:bodyPr/>
                    <a:lstStyle/>
                    <a:p>
                      <a:pPr algn="ctr" latinLnBrk="1"/>
                      <a:r>
                        <a:rPr lang="en-US" altLang="ko-KR" sz="1200" dirty="0" smtClean="0"/>
                        <a:t>OZON</a:t>
                      </a:r>
                      <a:endParaRPr lang="ko-KR" altLang="en-US" sz="1200" dirty="0"/>
                    </a:p>
                  </a:txBody>
                  <a:tcPr anchor="ctr"/>
                </a:tc>
                <a:tc>
                  <a:txBody>
                    <a:bodyPr/>
                    <a:lstStyle/>
                    <a:p>
                      <a:pPr algn="ctr" latinLnBrk="1"/>
                      <a:r>
                        <a:rPr lang="ko-KR" altLang="en-US" sz="1200" dirty="0" smtClean="0"/>
                        <a:t>오존</a:t>
                      </a:r>
                      <a:endParaRPr lang="ko-KR" altLang="en-US" sz="1200" dirty="0"/>
                    </a:p>
                  </a:txBody>
                  <a:tcPr anchor="ctr"/>
                </a:tc>
              </a:tr>
              <a:tr h="370840">
                <a:tc>
                  <a:txBody>
                    <a:bodyPr/>
                    <a:lstStyle/>
                    <a:p>
                      <a:pPr algn="ctr" latinLnBrk="1"/>
                      <a:r>
                        <a:rPr lang="en-US" altLang="ko-KR" sz="1200" dirty="0" smtClean="0"/>
                        <a:t>NTRGN_DXD</a:t>
                      </a:r>
                      <a:endParaRPr lang="ko-KR" altLang="en-US" sz="1200" dirty="0"/>
                    </a:p>
                  </a:txBody>
                  <a:tcPr anchor="ctr"/>
                </a:tc>
                <a:tc>
                  <a:txBody>
                    <a:bodyPr/>
                    <a:lstStyle/>
                    <a:p>
                      <a:pPr algn="ctr" latinLnBrk="1"/>
                      <a:r>
                        <a:rPr lang="ko-KR" altLang="en-US" sz="1200" dirty="0" smtClean="0"/>
                        <a:t>이산화질소</a:t>
                      </a:r>
                      <a:endParaRPr lang="ko-KR" altLang="en-US" sz="1200" dirty="0"/>
                    </a:p>
                  </a:txBody>
                  <a:tcPr anchor="ctr"/>
                </a:tc>
              </a:tr>
              <a:tr h="370840">
                <a:tc>
                  <a:txBody>
                    <a:bodyPr/>
                    <a:lstStyle/>
                    <a:p>
                      <a:pPr algn="ctr" latinLnBrk="1"/>
                      <a:r>
                        <a:rPr lang="en-US" altLang="ko-KR" sz="1200" dirty="0" smtClean="0"/>
                        <a:t>PARTICLE_MATTER_10</a:t>
                      </a:r>
                      <a:endParaRPr lang="ko-KR" altLang="en-US" sz="1200" dirty="0"/>
                    </a:p>
                  </a:txBody>
                  <a:tcPr anchor="ctr"/>
                </a:tc>
                <a:tc>
                  <a:txBody>
                    <a:bodyPr/>
                    <a:lstStyle/>
                    <a:p>
                      <a:pPr algn="ctr" latinLnBrk="1"/>
                      <a:r>
                        <a:rPr lang="en-US" altLang="ko-KR" sz="1200" dirty="0" smtClean="0"/>
                        <a:t>PM 10</a:t>
                      </a:r>
                      <a:endParaRPr lang="ko-KR" altLang="en-US" sz="1200" dirty="0"/>
                    </a:p>
                  </a:txBody>
                  <a:tcPr anchor="ctr"/>
                </a:tc>
              </a:tr>
              <a:tr h="370840">
                <a:tc>
                  <a:txBody>
                    <a:bodyPr/>
                    <a:lstStyle/>
                    <a:p>
                      <a:pPr algn="ctr" latinLnBrk="1"/>
                      <a:r>
                        <a:rPr lang="en-US" altLang="ko-KR" sz="1200" dirty="0" smtClean="0"/>
                        <a:t>PARTICLE_MATTER_2</a:t>
                      </a:r>
                      <a:endParaRPr lang="ko-KR" altLang="en-US" sz="1200" dirty="0"/>
                    </a:p>
                  </a:txBody>
                  <a:tcPr anchor="ctr"/>
                </a:tc>
                <a:tc>
                  <a:txBody>
                    <a:bodyPr/>
                    <a:lstStyle/>
                    <a:p>
                      <a:pPr algn="ctr" latinLnBrk="1"/>
                      <a:r>
                        <a:rPr lang="en-US" altLang="ko-KR" sz="1200" dirty="0" smtClean="0"/>
                        <a:t>PM</a:t>
                      </a:r>
                      <a:r>
                        <a:rPr lang="en-US" altLang="ko-KR" sz="1200" baseline="0" dirty="0" smtClean="0"/>
                        <a:t> 2.5</a:t>
                      </a:r>
                      <a:endParaRPr lang="ko-KR" altLang="en-US" sz="1200" dirty="0"/>
                    </a:p>
                  </a:txBody>
                  <a:tcPr anchor="ctr"/>
                </a:tc>
              </a:tr>
            </a:tbl>
          </a:graphicData>
        </a:graphic>
      </p:graphicFrame>
    </p:spTree>
    <p:extLst>
      <p:ext uri="{BB962C8B-B14F-4D97-AF65-F5344CB8AC3E}">
        <p14:creationId xmlns:p14="http://schemas.microsoft.com/office/powerpoint/2010/main" val="391410749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p:cNvSpPr/>
          <p:nvPr/>
        </p:nvSpPr>
        <p:spPr>
          <a:xfrm>
            <a:off x="145760" y="102118"/>
            <a:ext cx="8928992" cy="66247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ko-KR" dirty="0" smtClean="0">
              <a:hlinkClick r:id="rId3"/>
            </a:endParaRPr>
          </a:p>
          <a:p>
            <a:pPr algn="ctr"/>
            <a:endParaRPr lang="en-US" altLang="ko-KR" dirty="0" smtClean="0">
              <a:hlinkClick r:id="rId3"/>
            </a:endParaRPr>
          </a:p>
          <a:p>
            <a:pPr algn="ctr"/>
            <a:endParaRPr lang="en-US" altLang="ko-KR" dirty="0">
              <a:hlinkClick r:id="rId3"/>
            </a:endParaRPr>
          </a:p>
        </p:txBody>
      </p:sp>
      <p:sp>
        <p:nvSpPr>
          <p:cNvPr id="11" name="직사각형 10"/>
          <p:cNvSpPr/>
          <p:nvPr/>
        </p:nvSpPr>
        <p:spPr>
          <a:xfrm>
            <a:off x="3334305" y="6198534"/>
            <a:ext cx="184731" cy="369332"/>
          </a:xfrm>
          <a:prstGeom prst="rect">
            <a:avLst/>
          </a:prstGeom>
        </p:spPr>
        <p:txBody>
          <a:bodyPr wrap="none">
            <a:spAutoFit/>
          </a:bodyPr>
          <a:lstStyle/>
          <a:p>
            <a:endParaRPr lang="ko-KR" altLang="en-US" dirty="0"/>
          </a:p>
        </p:txBody>
      </p:sp>
      <p:sp>
        <p:nvSpPr>
          <p:cNvPr id="17" name="모서리가 둥근 직사각형 1"/>
          <p:cNvSpPr/>
          <p:nvPr/>
        </p:nvSpPr>
        <p:spPr>
          <a:xfrm>
            <a:off x="3262819" y="1100060"/>
            <a:ext cx="2618363" cy="385209"/>
          </a:xfrm>
          <a:custGeom>
            <a:avLst/>
            <a:gdLst/>
            <a:ahLst/>
            <a:cxnLst/>
            <a:rect l="l" t="t" r="r" b="b"/>
            <a:pathLst>
              <a:path w="4140460" h="569875">
                <a:moveTo>
                  <a:pt x="0" y="0"/>
                </a:moveTo>
                <a:lnTo>
                  <a:pt x="4140460" y="0"/>
                </a:lnTo>
                <a:lnTo>
                  <a:pt x="4140460" y="333077"/>
                </a:lnTo>
                <a:cubicBezTo>
                  <a:pt x="4140460" y="463857"/>
                  <a:pt x="4034442" y="569875"/>
                  <a:pt x="3903662" y="569875"/>
                </a:cubicBezTo>
                <a:lnTo>
                  <a:pt x="236798" y="569875"/>
                </a:lnTo>
                <a:cubicBezTo>
                  <a:pt x="106018" y="569875"/>
                  <a:pt x="0" y="463857"/>
                  <a:pt x="0" y="333077"/>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b="1" dirty="0"/>
              <a:t>기상자료개방포털</a:t>
            </a:r>
            <a:endParaRPr lang="en-US" altLang="ko-KR" b="1" dirty="0">
              <a:hlinkClick r:id="rId4"/>
            </a:endParaRPr>
          </a:p>
        </p:txBody>
      </p:sp>
      <p:sp>
        <p:nvSpPr>
          <p:cNvPr id="18" name="모서리가 둥근 직사각형 1"/>
          <p:cNvSpPr/>
          <p:nvPr/>
        </p:nvSpPr>
        <p:spPr>
          <a:xfrm>
            <a:off x="3301073" y="6282354"/>
            <a:ext cx="2711087" cy="385209"/>
          </a:xfrm>
          <a:custGeom>
            <a:avLst/>
            <a:gdLst/>
            <a:ahLst/>
            <a:cxnLst/>
            <a:rect l="l" t="t" r="r" b="b"/>
            <a:pathLst>
              <a:path w="4140460" h="569875">
                <a:moveTo>
                  <a:pt x="0" y="0"/>
                </a:moveTo>
                <a:lnTo>
                  <a:pt x="4140460" y="0"/>
                </a:lnTo>
                <a:lnTo>
                  <a:pt x="4140460" y="333077"/>
                </a:lnTo>
                <a:cubicBezTo>
                  <a:pt x="4140460" y="463857"/>
                  <a:pt x="4034442" y="569875"/>
                  <a:pt x="3903662" y="569875"/>
                </a:cubicBezTo>
                <a:lnTo>
                  <a:pt x="236798" y="569875"/>
                </a:lnTo>
                <a:cubicBezTo>
                  <a:pt x="106018" y="569875"/>
                  <a:pt x="0" y="463857"/>
                  <a:pt x="0" y="333077"/>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a:t>https://</a:t>
            </a:r>
            <a:r>
              <a:rPr lang="en-US" altLang="ko-KR" b="1" dirty="0" smtClean="0"/>
              <a:t>data.kma.go.kr</a:t>
            </a:r>
            <a:endParaRPr lang="ko-KR" altLang="en-US" b="1" dirty="0"/>
          </a:p>
        </p:txBody>
      </p:sp>
      <p:pic>
        <p:nvPicPr>
          <p:cNvPr id="2050" name="Picture 2"/>
          <p:cNvPicPr>
            <a:picLocks noChangeAspect="1" noChangeArrowheads="1"/>
          </p:cNvPicPr>
          <p:nvPr/>
        </p:nvPicPr>
        <p:blipFill rotWithShape="1">
          <a:blip r:embed="rId5">
            <a:extLst>
              <a:ext uri="{28A0092B-C50C-407E-A947-70E740481C1C}">
                <a14:useLocalDpi xmlns:a14="http://schemas.microsoft.com/office/drawing/2010/main" val="0"/>
              </a:ext>
            </a:extLst>
          </a:blip>
          <a:srcRect l="757" t="16898" r="39695" b="53324"/>
          <a:stretch/>
        </p:blipFill>
        <p:spPr bwMode="auto">
          <a:xfrm>
            <a:off x="469900" y="1639499"/>
            <a:ext cx="8353752" cy="45257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Box 8"/>
          <p:cNvSpPr txBox="1"/>
          <p:nvPr/>
        </p:nvSpPr>
        <p:spPr>
          <a:xfrm>
            <a:off x="3775946" y="552708"/>
            <a:ext cx="1712328" cy="338554"/>
          </a:xfrm>
          <a:prstGeom prst="rect">
            <a:avLst/>
          </a:prstGeom>
          <a:noFill/>
        </p:spPr>
        <p:txBody>
          <a:bodyPr wrap="none" rtlCol="0">
            <a:spAutoFit/>
          </a:bodyPr>
          <a:lstStyle/>
          <a:p>
            <a:r>
              <a:rPr lang="en-US" altLang="ko-KR" sz="1600" dirty="0" smtClean="0">
                <a:latin typeface="맑은 고딕" pitchFamily="50" charset="-127"/>
                <a:ea typeface="맑은 고딕" pitchFamily="50" charset="-127"/>
              </a:rPr>
              <a:t>2-2. </a:t>
            </a:r>
            <a:r>
              <a:rPr lang="ko-KR" altLang="en-US" sz="1600" dirty="0" smtClean="0">
                <a:latin typeface="맑은 고딕" pitchFamily="50" charset="-127"/>
                <a:ea typeface="맑은 고딕" pitchFamily="50" charset="-127"/>
              </a:rPr>
              <a:t>기상 데이터</a:t>
            </a:r>
            <a:endParaRPr lang="ko-KR" altLang="en-US" sz="1600" dirty="0">
              <a:latin typeface="맑은 고딕" pitchFamily="50" charset="-127"/>
              <a:ea typeface="맑은 고딕" pitchFamily="50" charset="-127"/>
            </a:endParaRPr>
          </a:p>
        </p:txBody>
      </p:sp>
      <p:grpSp>
        <p:nvGrpSpPr>
          <p:cNvPr id="10" name="그룹 9"/>
          <p:cNvGrpSpPr/>
          <p:nvPr/>
        </p:nvGrpSpPr>
        <p:grpSpPr>
          <a:xfrm>
            <a:off x="669491" y="366746"/>
            <a:ext cx="2995902" cy="925921"/>
            <a:chOff x="1470655" y="2366883"/>
            <a:chExt cx="2995902" cy="925921"/>
          </a:xfrm>
        </p:grpSpPr>
        <p:grpSp>
          <p:nvGrpSpPr>
            <p:cNvPr id="12" name="그룹 11"/>
            <p:cNvGrpSpPr/>
            <p:nvPr/>
          </p:nvGrpSpPr>
          <p:grpSpPr>
            <a:xfrm>
              <a:off x="1470655" y="2366883"/>
              <a:ext cx="747880" cy="925921"/>
              <a:chOff x="2181677" y="1319394"/>
              <a:chExt cx="747880" cy="925921"/>
            </a:xfrm>
          </p:grpSpPr>
          <p:sp>
            <p:nvSpPr>
              <p:cNvPr id="14" name="TextBox 13"/>
              <p:cNvSpPr txBox="1"/>
              <p:nvPr/>
            </p:nvSpPr>
            <p:spPr>
              <a:xfrm>
                <a:off x="2181677" y="1319394"/>
                <a:ext cx="439544" cy="646331"/>
              </a:xfrm>
              <a:prstGeom prst="rect">
                <a:avLst/>
              </a:prstGeom>
              <a:noFill/>
            </p:spPr>
            <p:txBody>
              <a:bodyPr wrap="none" rtlCol="0">
                <a:spAutoFit/>
              </a:bodyPr>
              <a:lstStyle/>
              <a:p>
                <a:r>
                  <a:rPr lang="en-US" altLang="ko-KR" sz="3600" dirty="0">
                    <a:latin typeface="맑은 고딕" pitchFamily="50" charset="-127"/>
                    <a:ea typeface="맑은 고딕" pitchFamily="50" charset="-127"/>
                  </a:rPr>
                  <a:t>2</a:t>
                </a:r>
                <a:endParaRPr lang="ko-KR" altLang="en-US" sz="3600" dirty="0">
                  <a:latin typeface="맑은 고딕" pitchFamily="50" charset="-127"/>
                  <a:ea typeface="맑은 고딕" pitchFamily="50" charset="-127"/>
                </a:endParaRPr>
              </a:p>
            </p:txBody>
          </p:sp>
          <p:sp>
            <p:nvSpPr>
              <p:cNvPr id="15" name="직각 삼각형 14"/>
              <p:cNvSpPr/>
              <p:nvPr/>
            </p:nvSpPr>
            <p:spPr>
              <a:xfrm rot="16200000">
                <a:off x="2620469" y="1936227"/>
                <a:ext cx="309088" cy="309088"/>
              </a:xfrm>
              <a:prstGeom prst="rtTriangle">
                <a:avLst/>
              </a:prstGeom>
              <a:solidFill>
                <a:schemeClr val="bg1"/>
              </a:solidFill>
              <a:ln>
                <a:noFill/>
              </a:ln>
              <a:effectLst>
                <a:outerShdw blurRad="152400" dist="482600" dir="13500000" algn="br" rotWithShape="0">
                  <a:prstClr val="black">
                    <a:alpha val="3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맑은 고딕" pitchFamily="50" charset="-127"/>
                  <a:ea typeface="맑은 고딕" pitchFamily="50" charset="-127"/>
                </a:endParaRPr>
              </a:p>
            </p:txBody>
          </p:sp>
          <p:sp>
            <p:nvSpPr>
              <p:cNvPr id="16" name="직각 삼각형 15"/>
              <p:cNvSpPr/>
              <p:nvPr/>
            </p:nvSpPr>
            <p:spPr>
              <a:xfrm rot="16200000">
                <a:off x="2210366" y="1538120"/>
                <a:ext cx="468052" cy="468052"/>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맑은 고딕" pitchFamily="50" charset="-127"/>
                  <a:ea typeface="맑은 고딕" pitchFamily="50" charset="-127"/>
                </a:endParaRPr>
              </a:p>
            </p:txBody>
          </p:sp>
        </p:grpSp>
        <p:sp>
          <p:nvSpPr>
            <p:cNvPr id="13" name="TextBox 12"/>
            <p:cNvSpPr txBox="1"/>
            <p:nvPr/>
          </p:nvSpPr>
          <p:spPr>
            <a:xfrm>
              <a:off x="1909447" y="2491290"/>
              <a:ext cx="2557110" cy="461665"/>
            </a:xfrm>
            <a:prstGeom prst="rect">
              <a:avLst/>
            </a:prstGeom>
            <a:noFill/>
          </p:spPr>
          <p:txBody>
            <a:bodyPr wrap="none" rtlCol="0">
              <a:spAutoFit/>
            </a:bodyPr>
            <a:lstStyle/>
            <a:p>
              <a:r>
                <a:rPr lang="ko-KR" altLang="en-US" sz="2400" dirty="0">
                  <a:solidFill>
                    <a:schemeClr val="accent5">
                      <a:lumMod val="75000"/>
                    </a:schemeClr>
                  </a:solidFill>
                  <a:latin typeface="맑은 고딕" pitchFamily="50" charset="-127"/>
                  <a:ea typeface="맑은 고딕" pitchFamily="50" charset="-127"/>
                </a:rPr>
                <a:t>활용 데이터 정의</a:t>
              </a:r>
            </a:p>
          </p:txBody>
        </p:sp>
      </p:grpSp>
    </p:spTree>
    <p:extLst>
      <p:ext uri="{BB962C8B-B14F-4D97-AF65-F5344CB8AC3E}">
        <p14:creationId xmlns:p14="http://schemas.microsoft.com/office/powerpoint/2010/main" val="140836851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p:cNvSpPr/>
          <p:nvPr/>
        </p:nvSpPr>
        <p:spPr>
          <a:xfrm>
            <a:off x="109892" y="102118"/>
            <a:ext cx="8928992" cy="66247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ko-KR" dirty="0" smtClean="0">
              <a:hlinkClick r:id="rId2"/>
            </a:endParaRPr>
          </a:p>
          <a:p>
            <a:pPr algn="ctr"/>
            <a:endParaRPr lang="en-US" altLang="ko-KR" dirty="0" smtClean="0">
              <a:hlinkClick r:id="rId2"/>
            </a:endParaRPr>
          </a:p>
          <a:p>
            <a:pPr algn="ctr"/>
            <a:endParaRPr lang="en-US" altLang="ko-KR" dirty="0">
              <a:hlinkClick r:id="rId2"/>
            </a:endParaRPr>
          </a:p>
        </p:txBody>
      </p:sp>
      <p:sp>
        <p:nvSpPr>
          <p:cNvPr id="9" name="직사각형 8"/>
          <p:cNvSpPr/>
          <p:nvPr/>
        </p:nvSpPr>
        <p:spPr>
          <a:xfrm>
            <a:off x="3902586" y="1146176"/>
            <a:ext cx="184731" cy="369332"/>
          </a:xfrm>
          <a:prstGeom prst="rect">
            <a:avLst/>
          </a:prstGeom>
        </p:spPr>
        <p:txBody>
          <a:bodyPr wrap="none">
            <a:spAutoFit/>
          </a:bodyPr>
          <a:lstStyle/>
          <a:p>
            <a:endParaRPr lang="en-US" altLang="ko-KR" dirty="0" smtClean="0">
              <a:hlinkClick r:id="rId3"/>
            </a:endParaRPr>
          </a:p>
        </p:txBody>
      </p:sp>
      <p:sp>
        <p:nvSpPr>
          <p:cNvPr id="10" name="모서리가 둥근 직사각형 1"/>
          <p:cNvSpPr/>
          <p:nvPr/>
        </p:nvSpPr>
        <p:spPr>
          <a:xfrm>
            <a:off x="3059832" y="1080182"/>
            <a:ext cx="3168351" cy="385209"/>
          </a:xfrm>
          <a:custGeom>
            <a:avLst/>
            <a:gdLst/>
            <a:ahLst/>
            <a:cxnLst/>
            <a:rect l="l" t="t" r="r" b="b"/>
            <a:pathLst>
              <a:path w="4140460" h="569875">
                <a:moveTo>
                  <a:pt x="0" y="0"/>
                </a:moveTo>
                <a:lnTo>
                  <a:pt x="4140460" y="0"/>
                </a:lnTo>
                <a:lnTo>
                  <a:pt x="4140460" y="333077"/>
                </a:lnTo>
                <a:cubicBezTo>
                  <a:pt x="4140460" y="463857"/>
                  <a:pt x="4034442" y="569875"/>
                  <a:pt x="3903662" y="569875"/>
                </a:cubicBezTo>
                <a:lnTo>
                  <a:pt x="236798" y="569875"/>
                </a:lnTo>
                <a:cubicBezTo>
                  <a:pt x="106018" y="569875"/>
                  <a:pt x="0" y="463857"/>
                  <a:pt x="0" y="333077"/>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b="1" dirty="0"/>
              <a:t>에어코리아</a:t>
            </a:r>
            <a:endParaRPr lang="en-US" altLang="ko-KR" b="1" dirty="0">
              <a:hlinkClick r:id="rId3"/>
            </a:endParaRPr>
          </a:p>
        </p:txBody>
      </p:sp>
      <p:sp>
        <p:nvSpPr>
          <p:cNvPr id="11" name="모서리가 둥근 직사각형 1"/>
          <p:cNvSpPr/>
          <p:nvPr/>
        </p:nvSpPr>
        <p:spPr>
          <a:xfrm>
            <a:off x="3059832" y="6292956"/>
            <a:ext cx="3168351" cy="385209"/>
          </a:xfrm>
          <a:custGeom>
            <a:avLst/>
            <a:gdLst/>
            <a:ahLst/>
            <a:cxnLst/>
            <a:rect l="l" t="t" r="r" b="b"/>
            <a:pathLst>
              <a:path w="4140460" h="569875">
                <a:moveTo>
                  <a:pt x="0" y="0"/>
                </a:moveTo>
                <a:lnTo>
                  <a:pt x="4140460" y="0"/>
                </a:lnTo>
                <a:lnTo>
                  <a:pt x="4140460" y="333077"/>
                </a:lnTo>
                <a:cubicBezTo>
                  <a:pt x="4140460" y="463857"/>
                  <a:pt x="4034442" y="569875"/>
                  <a:pt x="3903662" y="569875"/>
                </a:cubicBezTo>
                <a:lnTo>
                  <a:pt x="236798" y="569875"/>
                </a:lnTo>
                <a:cubicBezTo>
                  <a:pt x="106018" y="569875"/>
                  <a:pt x="0" y="463857"/>
                  <a:pt x="0" y="333077"/>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a:t>https://www.airkorea.or.kr</a:t>
            </a:r>
            <a:endParaRPr lang="ko-KR" altLang="en-US" b="1" dirty="0"/>
          </a:p>
        </p:txBody>
      </p:sp>
      <p:pic>
        <p:nvPicPr>
          <p:cNvPr id="1027"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l="666" t="17628" r="61846" b="46443"/>
          <a:stretch/>
        </p:blipFill>
        <p:spPr bwMode="auto">
          <a:xfrm>
            <a:off x="401752" y="1545877"/>
            <a:ext cx="8355600" cy="45359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TextBox 11"/>
          <p:cNvSpPr txBox="1"/>
          <p:nvPr/>
        </p:nvSpPr>
        <p:spPr>
          <a:xfrm>
            <a:off x="3775946" y="552708"/>
            <a:ext cx="1712328" cy="338554"/>
          </a:xfrm>
          <a:prstGeom prst="rect">
            <a:avLst/>
          </a:prstGeom>
          <a:noFill/>
        </p:spPr>
        <p:txBody>
          <a:bodyPr wrap="none" rtlCol="0">
            <a:spAutoFit/>
          </a:bodyPr>
          <a:lstStyle/>
          <a:p>
            <a:r>
              <a:rPr lang="en-US" altLang="ko-KR" sz="1600" dirty="0" smtClean="0">
                <a:latin typeface="맑은 고딕" pitchFamily="50" charset="-127"/>
                <a:ea typeface="맑은 고딕" pitchFamily="50" charset="-127"/>
              </a:rPr>
              <a:t>2-3. </a:t>
            </a:r>
            <a:r>
              <a:rPr lang="ko-KR" altLang="en-US" sz="1600" dirty="0" smtClean="0">
                <a:latin typeface="맑은 고딕" pitchFamily="50" charset="-127"/>
                <a:ea typeface="맑은 고딕" pitchFamily="50" charset="-127"/>
              </a:rPr>
              <a:t>대기 데이터</a:t>
            </a:r>
            <a:endParaRPr lang="ko-KR" altLang="en-US" sz="1600" dirty="0">
              <a:latin typeface="맑은 고딕" pitchFamily="50" charset="-127"/>
              <a:ea typeface="맑은 고딕" pitchFamily="50" charset="-127"/>
            </a:endParaRPr>
          </a:p>
        </p:txBody>
      </p:sp>
      <p:grpSp>
        <p:nvGrpSpPr>
          <p:cNvPr id="13" name="그룹 12"/>
          <p:cNvGrpSpPr/>
          <p:nvPr/>
        </p:nvGrpSpPr>
        <p:grpSpPr>
          <a:xfrm>
            <a:off x="669491" y="366746"/>
            <a:ext cx="2995902" cy="925921"/>
            <a:chOff x="1470655" y="2366883"/>
            <a:chExt cx="2995902" cy="925921"/>
          </a:xfrm>
        </p:grpSpPr>
        <p:grpSp>
          <p:nvGrpSpPr>
            <p:cNvPr id="14" name="그룹 13"/>
            <p:cNvGrpSpPr/>
            <p:nvPr/>
          </p:nvGrpSpPr>
          <p:grpSpPr>
            <a:xfrm>
              <a:off x="1470655" y="2366883"/>
              <a:ext cx="747880" cy="925921"/>
              <a:chOff x="2181677" y="1319394"/>
              <a:chExt cx="747880" cy="925921"/>
            </a:xfrm>
          </p:grpSpPr>
          <p:sp>
            <p:nvSpPr>
              <p:cNvPr id="16" name="TextBox 15"/>
              <p:cNvSpPr txBox="1"/>
              <p:nvPr/>
            </p:nvSpPr>
            <p:spPr>
              <a:xfrm>
                <a:off x="2181677" y="1319394"/>
                <a:ext cx="439544" cy="646331"/>
              </a:xfrm>
              <a:prstGeom prst="rect">
                <a:avLst/>
              </a:prstGeom>
              <a:noFill/>
            </p:spPr>
            <p:txBody>
              <a:bodyPr wrap="none" rtlCol="0">
                <a:spAutoFit/>
              </a:bodyPr>
              <a:lstStyle/>
              <a:p>
                <a:r>
                  <a:rPr lang="en-US" altLang="ko-KR" sz="3600" dirty="0">
                    <a:latin typeface="맑은 고딕" pitchFamily="50" charset="-127"/>
                    <a:ea typeface="맑은 고딕" pitchFamily="50" charset="-127"/>
                  </a:rPr>
                  <a:t>2</a:t>
                </a:r>
                <a:endParaRPr lang="ko-KR" altLang="en-US" sz="3600" dirty="0">
                  <a:latin typeface="맑은 고딕" pitchFamily="50" charset="-127"/>
                  <a:ea typeface="맑은 고딕" pitchFamily="50" charset="-127"/>
                </a:endParaRPr>
              </a:p>
            </p:txBody>
          </p:sp>
          <p:sp>
            <p:nvSpPr>
              <p:cNvPr id="17" name="직각 삼각형 16"/>
              <p:cNvSpPr/>
              <p:nvPr/>
            </p:nvSpPr>
            <p:spPr>
              <a:xfrm rot="16200000">
                <a:off x="2620469" y="1936227"/>
                <a:ext cx="309088" cy="309088"/>
              </a:xfrm>
              <a:prstGeom prst="rtTriangle">
                <a:avLst/>
              </a:prstGeom>
              <a:solidFill>
                <a:schemeClr val="bg1"/>
              </a:solidFill>
              <a:ln>
                <a:noFill/>
              </a:ln>
              <a:effectLst>
                <a:outerShdw blurRad="152400" dist="482600" dir="13500000" algn="br" rotWithShape="0">
                  <a:prstClr val="black">
                    <a:alpha val="3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맑은 고딕" pitchFamily="50" charset="-127"/>
                  <a:ea typeface="맑은 고딕" pitchFamily="50" charset="-127"/>
                </a:endParaRPr>
              </a:p>
            </p:txBody>
          </p:sp>
          <p:sp>
            <p:nvSpPr>
              <p:cNvPr id="18" name="직각 삼각형 17"/>
              <p:cNvSpPr/>
              <p:nvPr/>
            </p:nvSpPr>
            <p:spPr>
              <a:xfrm rot="16200000">
                <a:off x="2210366" y="1538120"/>
                <a:ext cx="468052" cy="468052"/>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맑은 고딕" pitchFamily="50" charset="-127"/>
                  <a:ea typeface="맑은 고딕" pitchFamily="50" charset="-127"/>
                </a:endParaRPr>
              </a:p>
            </p:txBody>
          </p:sp>
        </p:grpSp>
        <p:sp>
          <p:nvSpPr>
            <p:cNvPr id="15" name="TextBox 14"/>
            <p:cNvSpPr txBox="1"/>
            <p:nvPr/>
          </p:nvSpPr>
          <p:spPr>
            <a:xfrm>
              <a:off x="1909447" y="2491290"/>
              <a:ext cx="2557110" cy="461665"/>
            </a:xfrm>
            <a:prstGeom prst="rect">
              <a:avLst/>
            </a:prstGeom>
            <a:noFill/>
          </p:spPr>
          <p:txBody>
            <a:bodyPr wrap="none" rtlCol="0">
              <a:spAutoFit/>
            </a:bodyPr>
            <a:lstStyle/>
            <a:p>
              <a:r>
                <a:rPr lang="ko-KR" altLang="en-US" sz="2400" dirty="0">
                  <a:solidFill>
                    <a:schemeClr val="accent5">
                      <a:lumMod val="75000"/>
                    </a:schemeClr>
                  </a:solidFill>
                  <a:latin typeface="맑은 고딕" pitchFamily="50" charset="-127"/>
                  <a:ea typeface="맑은 고딕" pitchFamily="50" charset="-127"/>
                </a:rPr>
                <a:t>활용 데이터 정의</a:t>
              </a:r>
            </a:p>
          </p:txBody>
        </p:sp>
      </p:grpSp>
    </p:spTree>
    <p:extLst>
      <p:ext uri="{BB962C8B-B14F-4D97-AF65-F5344CB8AC3E}">
        <p14:creationId xmlns:p14="http://schemas.microsoft.com/office/powerpoint/2010/main" val="331998874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p:cNvSpPr/>
          <p:nvPr/>
        </p:nvSpPr>
        <p:spPr>
          <a:xfrm>
            <a:off x="109892" y="102118"/>
            <a:ext cx="8928992" cy="66247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ko-KR" dirty="0" smtClean="0">
              <a:hlinkClick r:id="rId2"/>
            </a:endParaRPr>
          </a:p>
          <a:p>
            <a:pPr algn="ctr"/>
            <a:endParaRPr lang="en-US" altLang="ko-KR" dirty="0" smtClean="0">
              <a:hlinkClick r:id="rId2"/>
            </a:endParaRPr>
          </a:p>
          <a:p>
            <a:pPr algn="ctr"/>
            <a:endParaRPr lang="en-US" altLang="ko-KR" dirty="0">
              <a:hlinkClick r:id="rId2"/>
            </a:endParaRPr>
          </a:p>
        </p:txBody>
      </p:sp>
      <p:sp>
        <p:nvSpPr>
          <p:cNvPr id="8" name="모서리가 둥근 직사각형 1"/>
          <p:cNvSpPr/>
          <p:nvPr/>
        </p:nvSpPr>
        <p:spPr>
          <a:xfrm>
            <a:off x="2843808" y="1080182"/>
            <a:ext cx="3528392" cy="385209"/>
          </a:xfrm>
          <a:custGeom>
            <a:avLst/>
            <a:gdLst/>
            <a:ahLst/>
            <a:cxnLst/>
            <a:rect l="l" t="t" r="r" b="b"/>
            <a:pathLst>
              <a:path w="4140460" h="569875">
                <a:moveTo>
                  <a:pt x="0" y="0"/>
                </a:moveTo>
                <a:lnTo>
                  <a:pt x="4140460" y="0"/>
                </a:lnTo>
                <a:lnTo>
                  <a:pt x="4140460" y="333077"/>
                </a:lnTo>
                <a:cubicBezTo>
                  <a:pt x="4140460" y="463857"/>
                  <a:pt x="4034442" y="569875"/>
                  <a:pt x="3903662" y="569875"/>
                </a:cubicBezTo>
                <a:lnTo>
                  <a:pt x="236798" y="569875"/>
                </a:lnTo>
                <a:cubicBezTo>
                  <a:pt x="106018" y="569875"/>
                  <a:pt x="0" y="463857"/>
                  <a:pt x="0" y="333077"/>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b="1" dirty="0"/>
              <a:t>농산물유통정보</a:t>
            </a:r>
            <a:r>
              <a:rPr lang="en-US" altLang="ko-KR" b="1" dirty="0"/>
              <a:t>-KAMIS</a:t>
            </a:r>
            <a:endParaRPr lang="ko-KR" altLang="en-US" b="1" dirty="0"/>
          </a:p>
        </p:txBody>
      </p:sp>
      <p:sp>
        <p:nvSpPr>
          <p:cNvPr id="10" name="모서리가 둥근 직사각형 1"/>
          <p:cNvSpPr/>
          <p:nvPr/>
        </p:nvSpPr>
        <p:spPr>
          <a:xfrm>
            <a:off x="2843808" y="6292956"/>
            <a:ext cx="3528392" cy="385209"/>
          </a:xfrm>
          <a:custGeom>
            <a:avLst/>
            <a:gdLst/>
            <a:ahLst/>
            <a:cxnLst/>
            <a:rect l="l" t="t" r="r" b="b"/>
            <a:pathLst>
              <a:path w="4140460" h="569875">
                <a:moveTo>
                  <a:pt x="0" y="0"/>
                </a:moveTo>
                <a:lnTo>
                  <a:pt x="4140460" y="0"/>
                </a:lnTo>
                <a:lnTo>
                  <a:pt x="4140460" y="333077"/>
                </a:lnTo>
                <a:cubicBezTo>
                  <a:pt x="4140460" y="463857"/>
                  <a:pt x="4034442" y="569875"/>
                  <a:pt x="3903662" y="569875"/>
                </a:cubicBezTo>
                <a:lnTo>
                  <a:pt x="236798" y="569875"/>
                </a:lnTo>
                <a:cubicBezTo>
                  <a:pt x="106018" y="569875"/>
                  <a:pt x="0" y="463857"/>
                  <a:pt x="0" y="333077"/>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a:t>https://www.kamis.or.kr</a:t>
            </a:r>
          </a:p>
        </p:txBody>
      </p:sp>
      <p:pic>
        <p:nvPicPr>
          <p:cNvPr id="205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7459" y="8325544"/>
            <a:ext cx="9010650" cy="990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4"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t="17143" r="16808" b="36373"/>
          <a:stretch/>
        </p:blipFill>
        <p:spPr bwMode="auto">
          <a:xfrm>
            <a:off x="370978" y="1537963"/>
            <a:ext cx="8355600" cy="44180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TextBox 10"/>
          <p:cNvSpPr txBox="1"/>
          <p:nvPr/>
        </p:nvSpPr>
        <p:spPr>
          <a:xfrm>
            <a:off x="3775946" y="552708"/>
            <a:ext cx="1917513" cy="338554"/>
          </a:xfrm>
          <a:prstGeom prst="rect">
            <a:avLst/>
          </a:prstGeom>
          <a:noFill/>
        </p:spPr>
        <p:txBody>
          <a:bodyPr wrap="none" rtlCol="0">
            <a:spAutoFit/>
          </a:bodyPr>
          <a:lstStyle/>
          <a:p>
            <a:r>
              <a:rPr lang="en-US" altLang="ko-KR" sz="1600" dirty="0" smtClean="0">
                <a:latin typeface="맑은 고딕" pitchFamily="50" charset="-127"/>
                <a:ea typeface="맑은 고딕" pitchFamily="50" charset="-127"/>
              </a:rPr>
              <a:t>2-4. </a:t>
            </a:r>
            <a:r>
              <a:rPr lang="ko-KR" altLang="en-US" sz="1600" dirty="0" smtClean="0">
                <a:latin typeface="맑은 고딕" pitchFamily="50" charset="-127"/>
                <a:ea typeface="맑은 고딕" pitchFamily="50" charset="-127"/>
              </a:rPr>
              <a:t>농산물 데이터</a:t>
            </a:r>
            <a:endParaRPr lang="ko-KR" altLang="en-US" sz="1600" dirty="0">
              <a:latin typeface="맑은 고딕" pitchFamily="50" charset="-127"/>
              <a:ea typeface="맑은 고딕" pitchFamily="50" charset="-127"/>
            </a:endParaRPr>
          </a:p>
        </p:txBody>
      </p:sp>
      <p:grpSp>
        <p:nvGrpSpPr>
          <p:cNvPr id="12" name="그룹 11"/>
          <p:cNvGrpSpPr/>
          <p:nvPr/>
        </p:nvGrpSpPr>
        <p:grpSpPr>
          <a:xfrm>
            <a:off x="669491" y="366746"/>
            <a:ext cx="2995902" cy="925921"/>
            <a:chOff x="1470655" y="2366883"/>
            <a:chExt cx="2995902" cy="925921"/>
          </a:xfrm>
        </p:grpSpPr>
        <p:grpSp>
          <p:nvGrpSpPr>
            <p:cNvPr id="13" name="그룹 12"/>
            <p:cNvGrpSpPr/>
            <p:nvPr/>
          </p:nvGrpSpPr>
          <p:grpSpPr>
            <a:xfrm>
              <a:off x="1470655" y="2366883"/>
              <a:ext cx="747880" cy="925921"/>
              <a:chOff x="2181677" y="1319394"/>
              <a:chExt cx="747880" cy="925921"/>
            </a:xfrm>
          </p:grpSpPr>
          <p:sp>
            <p:nvSpPr>
              <p:cNvPr id="15" name="TextBox 14"/>
              <p:cNvSpPr txBox="1"/>
              <p:nvPr/>
            </p:nvSpPr>
            <p:spPr>
              <a:xfrm>
                <a:off x="2181677" y="1319394"/>
                <a:ext cx="439544" cy="646331"/>
              </a:xfrm>
              <a:prstGeom prst="rect">
                <a:avLst/>
              </a:prstGeom>
              <a:noFill/>
            </p:spPr>
            <p:txBody>
              <a:bodyPr wrap="none" rtlCol="0">
                <a:spAutoFit/>
              </a:bodyPr>
              <a:lstStyle/>
              <a:p>
                <a:r>
                  <a:rPr lang="en-US" altLang="ko-KR" sz="3600" dirty="0">
                    <a:latin typeface="맑은 고딕" pitchFamily="50" charset="-127"/>
                    <a:ea typeface="맑은 고딕" pitchFamily="50" charset="-127"/>
                  </a:rPr>
                  <a:t>2</a:t>
                </a:r>
                <a:endParaRPr lang="ko-KR" altLang="en-US" sz="3600" dirty="0">
                  <a:latin typeface="맑은 고딕" pitchFamily="50" charset="-127"/>
                  <a:ea typeface="맑은 고딕" pitchFamily="50" charset="-127"/>
                </a:endParaRPr>
              </a:p>
            </p:txBody>
          </p:sp>
          <p:sp>
            <p:nvSpPr>
              <p:cNvPr id="16" name="직각 삼각형 15"/>
              <p:cNvSpPr/>
              <p:nvPr/>
            </p:nvSpPr>
            <p:spPr>
              <a:xfrm rot="16200000">
                <a:off x="2620469" y="1936227"/>
                <a:ext cx="309088" cy="309088"/>
              </a:xfrm>
              <a:prstGeom prst="rtTriangle">
                <a:avLst/>
              </a:prstGeom>
              <a:solidFill>
                <a:schemeClr val="bg1"/>
              </a:solidFill>
              <a:ln>
                <a:noFill/>
              </a:ln>
              <a:effectLst>
                <a:outerShdw blurRad="152400" dist="482600" dir="13500000" algn="br" rotWithShape="0">
                  <a:prstClr val="black">
                    <a:alpha val="3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맑은 고딕" pitchFamily="50" charset="-127"/>
                  <a:ea typeface="맑은 고딕" pitchFamily="50" charset="-127"/>
                </a:endParaRPr>
              </a:p>
            </p:txBody>
          </p:sp>
          <p:sp>
            <p:nvSpPr>
              <p:cNvPr id="17" name="직각 삼각형 16"/>
              <p:cNvSpPr/>
              <p:nvPr/>
            </p:nvSpPr>
            <p:spPr>
              <a:xfrm rot="16200000">
                <a:off x="2210366" y="1538120"/>
                <a:ext cx="468052" cy="468052"/>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맑은 고딕" pitchFamily="50" charset="-127"/>
                  <a:ea typeface="맑은 고딕" pitchFamily="50" charset="-127"/>
                </a:endParaRPr>
              </a:p>
            </p:txBody>
          </p:sp>
        </p:grpSp>
        <p:sp>
          <p:nvSpPr>
            <p:cNvPr id="14" name="TextBox 13"/>
            <p:cNvSpPr txBox="1"/>
            <p:nvPr/>
          </p:nvSpPr>
          <p:spPr>
            <a:xfrm>
              <a:off x="1909447" y="2491290"/>
              <a:ext cx="2557110" cy="461665"/>
            </a:xfrm>
            <a:prstGeom prst="rect">
              <a:avLst/>
            </a:prstGeom>
            <a:noFill/>
          </p:spPr>
          <p:txBody>
            <a:bodyPr wrap="none" rtlCol="0">
              <a:spAutoFit/>
            </a:bodyPr>
            <a:lstStyle/>
            <a:p>
              <a:r>
                <a:rPr lang="ko-KR" altLang="en-US" sz="2400" dirty="0">
                  <a:solidFill>
                    <a:schemeClr val="accent5">
                      <a:lumMod val="75000"/>
                    </a:schemeClr>
                  </a:solidFill>
                  <a:latin typeface="맑은 고딕" pitchFamily="50" charset="-127"/>
                  <a:ea typeface="맑은 고딕" pitchFamily="50" charset="-127"/>
                </a:rPr>
                <a:t>활용 데이터 정의</a:t>
              </a:r>
            </a:p>
          </p:txBody>
        </p:sp>
      </p:grpSp>
    </p:spTree>
    <p:extLst>
      <p:ext uri="{BB962C8B-B14F-4D97-AF65-F5344CB8AC3E}">
        <p14:creationId xmlns:p14="http://schemas.microsoft.com/office/powerpoint/2010/main" val="247698952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p:cNvSpPr/>
          <p:nvPr/>
        </p:nvSpPr>
        <p:spPr>
          <a:xfrm>
            <a:off x="100888" y="102118"/>
            <a:ext cx="8928992" cy="66247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ko-KR" altLang="en-US" dirty="0" err="1"/>
              <a:t>ㆍ</a:t>
            </a:r>
            <a:r>
              <a:rPr lang="en-US" altLang="ko-KR" dirty="0"/>
              <a:t>2010~2017</a:t>
            </a:r>
            <a:r>
              <a:rPr lang="ko-KR" altLang="en-US" dirty="0"/>
              <a:t>년도 날씨 및 미세먼지 자료 활용</a:t>
            </a:r>
            <a:endParaRPr lang="en-US" altLang="ko-KR" dirty="0"/>
          </a:p>
          <a:p>
            <a:pPr>
              <a:lnSpc>
                <a:spcPct val="150000"/>
              </a:lnSpc>
            </a:pPr>
            <a:r>
              <a:rPr lang="en-US" altLang="ko-KR" dirty="0"/>
              <a:t>   - PM2.5</a:t>
            </a:r>
            <a:r>
              <a:rPr lang="ko-KR" altLang="en-US" dirty="0"/>
              <a:t>는 </a:t>
            </a:r>
            <a:r>
              <a:rPr lang="en-US" altLang="ko-KR" dirty="0"/>
              <a:t>2015</a:t>
            </a:r>
            <a:r>
              <a:rPr lang="ko-KR" altLang="en-US" dirty="0"/>
              <a:t>년도부터 데이터가 측정되어 </a:t>
            </a:r>
            <a:r>
              <a:rPr lang="en-US" altLang="ko-KR" dirty="0"/>
              <a:t>2015~2017</a:t>
            </a:r>
            <a:r>
              <a:rPr lang="ko-KR" altLang="en-US" dirty="0"/>
              <a:t>년도 자료 사용</a:t>
            </a:r>
            <a:endParaRPr lang="en-US" altLang="ko-KR" dirty="0"/>
          </a:p>
          <a:p>
            <a:pPr>
              <a:lnSpc>
                <a:spcPct val="150000"/>
              </a:lnSpc>
            </a:pPr>
            <a:r>
              <a:rPr lang="ko-KR" altLang="en-US" dirty="0"/>
              <a:t>농산물 데이터</a:t>
            </a:r>
            <a:endParaRPr lang="en-US" altLang="ko-KR" dirty="0"/>
          </a:p>
          <a:p>
            <a:pPr>
              <a:lnSpc>
                <a:spcPct val="150000"/>
              </a:lnSpc>
            </a:pPr>
            <a:r>
              <a:rPr lang="ko-KR" altLang="en-US" dirty="0" err="1"/>
              <a:t>ㆍ</a:t>
            </a:r>
            <a:r>
              <a:rPr lang="en-US" altLang="ko-KR" dirty="0"/>
              <a:t>2010~2017 </a:t>
            </a:r>
            <a:r>
              <a:rPr lang="ko-KR" altLang="en-US" dirty="0"/>
              <a:t>소매 자료 활용</a:t>
            </a:r>
            <a:endParaRPr lang="en-US" altLang="ko-KR" dirty="0"/>
          </a:p>
          <a:p>
            <a:pPr marL="285750" indent="-285750">
              <a:lnSpc>
                <a:spcPct val="150000"/>
              </a:lnSpc>
              <a:buFontTx/>
              <a:buChar char="-"/>
            </a:pPr>
            <a:r>
              <a:rPr lang="ko-KR" altLang="en-US" dirty="0"/>
              <a:t>지역별 다른 오이 활용</a:t>
            </a:r>
            <a:endParaRPr lang="en-US" altLang="ko-KR" dirty="0"/>
          </a:p>
          <a:p>
            <a:pPr>
              <a:lnSpc>
                <a:spcPct val="150000"/>
              </a:lnSpc>
            </a:pPr>
            <a:r>
              <a:rPr lang="en-US" altLang="ko-KR" dirty="0"/>
              <a:t>-</a:t>
            </a:r>
            <a:r>
              <a:rPr lang="ko-KR" altLang="en-US" dirty="0"/>
              <a:t>소매가격 날짜</a:t>
            </a:r>
            <a:endParaRPr lang="en-US" altLang="ko-KR" dirty="0"/>
          </a:p>
          <a:p>
            <a:pPr marL="285750" indent="-285750">
              <a:lnSpc>
                <a:spcPct val="150000"/>
              </a:lnSpc>
              <a:buFontTx/>
              <a:buChar char="-"/>
            </a:pPr>
            <a:r>
              <a:rPr lang="ko-KR" altLang="en-US" dirty="0"/>
              <a:t>날짜가 빈 가격 채우기</a:t>
            </a:r>
            <a:endParaRPr lang="en-US" altLang="ko-KR" dirty="0"/>
          </a:p>
        </p:txBody>
      </p:sp>
      <p:sp>
        <p:nvSpPr>
          <p:cNvPr id="7" name="TextBox 6"/>
          <p:cNvSpPr txBox="1"/>
          <p:nvPr/>
        </p:nvSpPr>
        <p:spPr>
          <a:xfrm>
            <a:off x="6516216" y="552708"/>
            <a:ext cx="1917513" cy="338554"/>
          </a:xfrm>
          <a:prstGeom prst="rect">
            <a:avLst/>
          </a:prstGeom>
          <a:noFill/>
        </p:spPr>
        <p:txBody>
          <a:bodyPr wrap="none" rtlCol="0">
            <a:spAutoFit/>
          </a:bodyPr>
          <a:lstStyle/>
          <a:p>
            <a:r>
              <a:rPr lang="en-US" altLang="ko-KR" sz="1600" dirty="0" smtClean="0">
                <a:latin typeface="맑은 고딕" pitchFamily="50" charset="-127"/>
                <a:ea typeface="맑은 고딕" pitchFamily="50" charset="-127"/>
              </a:rPr>
              <a:t>3-1. </a:t>
            </a:r>
            <a:r>
              <a:rPr lang="ko-KR" altLang="en-US" sz="1600" dirty="0" smtClean="0">
                <a:latin typeface="맑은 고딕" pitchFamily="50" charset="-127"/>
                <a:ea typeface="맑은 고딕" pitchFamily="50" charset="-127"/>
              </a:rPr>
              <a:t>데이터 전처리</a:t>
            </a:r>
            <a:endParaRPr lang="ko-KR" altLang="en-US" sz="1600" dirty="0">
              <a:latin typeface="맑은 고딕" pitchFamily="50" charset="-127"/>
              <a:ea typeface="맑은 고딕" pitchFamily="50" charset="-127"/>
            </a:endParaRPr>
          </a:p>
        </p:txBody>
      </p:sp>
      <p:grpSp>
        <p:nvGrpSpPr>
          <p:cNvPr id="8" name="그룹 7"/>
          <p:cNvGrpSpPr/>
          <p:nvPr/>
        </p:nvGrpSpPr>
        <p:grpSpPr>
          <a:xfrm>
            <a:off x="669491" y="366746"/>
            <a:ext cx="5586355" cy="925921"/>
            <a:chOff x="1470655" y="2366883"/>
            <a:chExt cx="5586355" cy="925921"/>
          </a:xfrm>
        </p:grpSpPr>
        <p:grpSp>
          <p:nvGrpSpPr>
            <p:cNvPr id="9" name="그룹 8"/>
            <p:cNvGrpSpPr/>
            <p:nvPr/>
          </p:nvGrpSpPr>
          <p:grpSpPr>
            <a:xfrm>
              <a:off x="1470655" y="2366883"/>
              <a:ext cx="747880" cy="925921"/>
              <a:chOff x="2181677" y="1319394"/>
              <a:chExt cx="747880" cy="925921"/>
            </a:xfrm>
          </p:grpSpPr>
          <p:sp>
            <p:nvSpPr>
              <p:cNvPr id="11" name="TextBox 10"/>
              <p:cNvSpPr txBox="1"/>
              <p:nvPr/>
            </p:nvSpPr>
            <p:spPr>
              <a:xfrm>
                <a:off x="2181677" y="1319394"/>
                <a:ext cx="439544" cy="646331"/>
              </a:xfrm>
              <a:prstGeom prst="rect">
                <a:avLst/>
              </a:prstGeom>
              <a:noFill/>
            </p:spPr>
            <p:txBody>
              <a:bodyPr wrap="none" rtlCol="0">
                <a:spAutoFit/>
              </a:bodyPr>
              <a:lstStyle/>
              <a:p>
                <a:r>
                  <a:rPr lang="en-US" altLang="ko-KR" sz="3600" dirty="0" smtClean="0">
                    <a:latin typeface="맑은 고딕" pitchFamily="50" charset="-127"/>
                    <a:ea typeface="맑은 고딕" pitchFamily="50" charset="-127"/>
                  </a:rPr>
                  <a:t>3</a:t>
                </a:r>
                <a:endParaRPr lang="ko-KR" altLang="en-US" sz="3600" dirty="0">
                  <a:latin typeface="맑은 고딕" pitchFamily="50" charset="-127"/>
                  <a:ea typeface="맑은 고딕" pitchFamily="50" charset="-127"/>
                </a:endParaRPr>
              </a:p>
            </p:txBody>
          </p:sp>
          <p:sp>
            <p:nvSpPr>
              <p:cNvPr id="12" name="직각 삼각형 11"/>
              <p:cNvSpPr/>
              <p:nvPr/>
            </p:nvSpPr>
            <p:spPr>
              <a:xfrm rot="16200000">
                <a:off x="2620469" y="1936227"/>
                <a:ext cx="309088" cy="309088"/>
              </a:xfrm>
              <a:prstGeom prst="rtTriangle">
                <a:avLst/>
              </a:prstGeom>
              <a:solidFill>
                <a:schemeClr val="bg1"/>
              </a:solidFill>
              <a:ln>
                <a:noFill/>
              </a:ln>
              <a:effectLst>
                <a:outerShdw blurRad="152400" dist="482600" dir="13500000" algn="br" rotWithShape="0">
                  <a:prstClr val="black">
                    <a:alpha val="3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맑은 고딕" pitchFamily="50" charset="-127"/>
                  <a:ea typeface="맑은 고딕" pitchFamily="50" charset="-127"/>
                </a:endParaRPr>
              </a:p>
            </p:txBody>
          </p:sp>
          <p:sp>
            <p:nvSpPr>
              <p:cNvPr id="13" name="직각 삼각형 12"/>
              <p:cNvSpPr/>
              <p:nvPr/>
            </p:nvSpPr>
            <p:spPr>
              <a:xfrm rot="16200000">
                <a:off x="2210366" y="1538120"/>
                <a:ext cx="468052" cy="468052"/>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맑은 고딕" pitchFamily="50" charset="-127"/>
                  <a:ea typeface="맑은 고딕" pitchFamily="50" charset="-127"/>
                </a:endParaRPr>
              </a:p>
            </p:txBody>
          </p:sp>
        </p:grpSp>
        <p:sp>
          <p:nvSpPr>
            <p:cNvPr id="10" name="TextBox 9"/>
            <p:cNvSpPr txBox="1"/>
            <p:nvPr/>
          </p:nvSpPr>
          <p:spPr>
            <a:xfrm>
              <a:off x="1909447" y="2491290"/>
              <a:ext cx="5147563" cy="461665"/>
            </a:xfrm>
            <a:prstGeom prst="rect">
              <a:avLst/>
            </a:prstGeom>
            <a:noFill/>
          </p:spPr>
          <p:txBody>
            <a:bodyPr wrap="none" rtlCol="0">
              <a:spAutoFit/>
            </a:bodyPr>
            <a:lstStyle/>
            <a:p>
              <a:r>
                <a:rPr lang="ko-KR" altLang="en-US" sz="2400" dirty="0">
                  <a:solidFill>
                    <a:schemeClr val="accent1">
                      <a:lumMod val="75000"/>
                    </a:schemeClr>
                  </a:solidFill>
                  <a:latin typeface="맑은 고딕" pitchFamily="50" charset="-127"/>
                  <a:ea typeface="맑은 고딕" pitchFamily="50" charset="-127"/>
                </a:rPr>
                <a:t>데이터 처리 방안 및 활용 분석 기법</a:t>
              </a:r>
            </a:p>
          </p:txBody>
        </p:sp>
      </p:grpSp>
      <p:sp>
        <p:nvSpPr>
          <p:cNvPr id="2" name="TextBox 1"/>
          <p:cNvSpPr txBox="1"/>
          <p:nvPr/>
        </p:nvSpPr>
        <p:spPr>
          <a:xfrm>
            <a:off x="264097" y="1043261"/>
            <a:ext cx="8268343" cy="7386638"/>
          </a:xfrm>
          <a:prstGeom prst="rect">
            <a:avLst/>
          </a:prstGeom>
          <a:noFill/>
        </p:spPr>
        <p:txBody>
          <a:bodyPr wrap="square" rtlCol="0">
            <a:spAutoFit/>
          </a:bodyPr>
          <a:lstStyle/>
          <a:p>
            <a:pPr marL="285750" indent="-285750">
              <a:lnSpc>
                <a:spcPct val="150000"/>
              </a:lnSpc>
              <a:buFont typeface="Arial" pitchFamily="34" charset="0"/>
              <a:buChar char="•"/>
            </a:pPr>
            <a:r>
              <a:rPr lang="en-US" altLang="ko-KR" sz="1600" b="1" dirty="0" smtClean="0">
                <a:latin typeface="돋움" pitchFamily="50" charset="-127"/>
                <a:ea typeface="돋움" pitchFamily="50" charset="-127"/>
              </a:rPr>
              <a:t>4</a:t>
            </a:r>
            <a:r>
              <a:rPr lang="ko-KR" altLang="en-US" sz="1600" b="1" dirty="0">
                <a:latin typeface="돋움" pitchFamily="50" charset="-127"/>
                <a:ea typeface="돋움" pitchFamily="50" charset="-127"/>
              </a:rPr>
              <a:t>개 도시 </a:t>
            </a:r>
            <a:r>
              <a:rPr lang="ko-KR" altLang="en-US" sz="1600" b="1" dirty="0" smtClean="0">
                <a:latin typeface="돋움" pitchFamily="50" charset="-127"/>
                <a:ea typeface="돋움" pitchFamily="50" charset="-127"/>
              </a:rPr>
              <a:t>선정</a:t>
            </a:r>
            <a:endParaRPr lang="en-US" altLang="ko-KR" sz="1600" b="1" dirty="0" smtClean="0">
              <a:latin typeface="돋움" pitchFamily="50" charset="-127"/>
              <a:ea typeface="돋움" pitchFamily="50" charset="-127"/>
            </a:endParaRPr>
          </a:p>
          <a:p>
            <a:pPr marL="742950" lvl="1" indent="-285750">
              <a:lnSpc>
                <a:spcPct val="150000"/>
              </a:lnSpc>
              <a:buFont typeface="Arial" pitchFamily="34" charset="0"/>
              <a:buChar char="•"/>
            </a:pPr>
            <a:r>
              <a:rPr lang="ko-KR" altLang="en-US" sz="1500" dirty="0" smtClean="0">
                <a:latin typeface="돋움" pitchFamily="50" charset="-127"/>
                <a:ea typeface="돋움" pitchFamily="50" charset="-127"/>
              </a:rPr>
              <a:t>서울</a:t>
            </a:r>
            <a:r>
              <a:rPr lang="en-US" altLang="ko-KR" sz="1500" dirty="0">
                <a:latin typeface="돋움" pitchFamily="50" charset="-127"/>
                <a:ea typeface="돋움" pitchFamily="50" charset="-127"/>
              </a:rPr>
              <a:t>, </a:t>
            </a:r>
            <a:r>
              <a:rPr lang="ko-KR" altLang="en-US" sz="1500" dirty="0">
                <a:latin typeface="돋움" pitchFamily="50" charset="-127"/>
                <a:ea typeface="돋움" pitchFamily="50" charset="-127"/>
              </a:rPr>
              <a:t>대전</a:t>
            </a:r>
            <a:r>
              <a:rPr lang="en-US" altLang="ko-KR" sz="1500" dirty="0">
                <a:latin typeface="돋움" pitchFamily="50" charset="-127"/>
                <a:ea typeface="돋움" pitchFamily="50" charset="-127"/>
              </a:rPr>
              <a:t>, </a:t>
            </a:r>
            <a:r>
              <a:rPr lang="ko-KR" altLang="en-US" sz="1500" dirty="0">
                <a:latin typeface="돋움" pitchFamily="50" charset="-127"/>
                <a:ea typeface="돋움" pitchFamily="50" charset="-127"/>
              </a:rPr>
              <a:t>대구</a:t>
            </a:r>
            <a:r>
              <a:rPr lang="en-US" altLang="ko-KR" sz="1500" dirty="0">
                <a:latin typeface="돋움" pitchFamily="50" charset="-127"/>
                <a:ea typeface="돋움" pitchFamily="50" charset="-127"/>
              </a:rPr>
              <a:t>, </a:t>
            </a:r>
            <a:r>
              <a:rPr lang="ko-KR" altLang="en-US" sz="1500" dirty="0">
                <a:latin typeface="돋움" pitchFamily="50" charset="-127"/>
                <a:ea typeface="돋움" pitchFamily="50" charset="-127"/>
              </a:rPr>
              <a:t>부산</a:t>
            </a:r>
            <a:endParaRPr lang="en-US" altLang="ko-KR" sz="1500" dirty="0">
              <a:latin typeface="돋움" pitchFamily="50" charset="-127"/>
              <a:ea typeface="돋움" pitchFamily="50" charset="-127"/>
            </a:endParaRPr>
          </a:p>
          <a:p>
            <a:pPr marL="742950" lvl="1" indent="-285750">
              <a:lnSpc>
                <a:spcPct val="150000"/>
              </a:lnSpc>
              <a:buFont typeface="Arial" pitchFamily="34" charset="0"/>
              <a:buChar char="•"/>
            </a:pPr>
            <a:r>
              <a:rPr lang="ko-KR" altLang="en-US" sz="1500" dirty="0" err="1" smtClean="0">
                <a:latin typeface="돋움" pitchFamily="50" charset="-127"/>
                <a:ea typeface="돋움" pitchFamily="50" charset="-127"/>
              </a:rPr>
              <a:t>품종별</a:t>
            </a:r>
            <a:r>
              <a:rPr lang="en-US" altLang="ko-KR" sz="1500" dirty="0">
                <a:latin typeface="돋움" pitchFamily="50" charset="-127"/>
                <a:ea typeface="돋움" pitchFamily="50" charset="-127"/>
              </a:rPr>
              <a:t>, </a:t>
            </a:r>
            <a:r>
              <a:rPr lang="ko-KR" altLang="en-US" sz="1500" dirty="0">
                <a:latin typeface="돋움" pitchFamily="50" charset="-127"/>
                <a:ea typeface="돋움" pitchFamily="50" charset="-127"/>
              </a:rPr>
              <a:t>지역별로 소매거래가 많은 도시 선정</a:t>
            </a:r>
            <a:endParaRPr lang="en-US" altLang="ko-KR" sz="1500" dirty="0">
              <a:latin typeface="돋움" pitchFamily="50" charset="-127"/>
              <a:ea typeface="돋움" pitchFamily="50" charset="-127"/>
            </a:endParaRPr>
          </a:p>
          <a:p>
            <a:pPr marL="742950" lvl="1" indent="-285750">
              <a:lnSpc>
                <a:spcPct val="150000"/>
              </a:lnSpc>
              <a:buFont typeface="Arial" pitchFamily="34" charset="0"/>
              <a:buChar char="•"/>
            </a:pPr>
            <a:r>
              <a:rPr lang="ko-KR" altLang="en-US" sz="1500" dirty="0" smtClean="0">
                <a:latin typeface="돋움" pitchFamily="50" charset="-127"/>
                <a:ea typeface="돋움" pitchFamily="50" charset="-127"/>
              </a:rPr>
              <a:t>지역별 </a:t>
            </a:r>
            <a:r>
              <a:rPr lang="ko-KR" altLang="en-US" sz="1500" dirty="0">
                <a:latin typeface="돋움" pitchFamily="50" charset="-127"/>
                <a:ea typeface="돋움" pitchFamily="50" charset="-127"/>
              </a:rPr>
              <a:t>미세먼지 패턴이 다른 도시 선정</a:t>
            </a:r>
            <a:endParaRPr lang="en-US" altLang="ko-KR" sz="1500" dirty="0">
              <a:latin typeface="돋움" pitchFamily="50" charset="-127"/>
              <a:ea typeface="돋움" pitchFamily="50" charset="-127"/>
            </a:endParaRPr>
          </a:p>
          <a:p>
            <a:pPr marL="1200150" lvl="2" indent="-285750">
              <a:lnSpc>
                <a:spcPct val="150000"/>
              </a:lnSpc>
              <a:buFont typeface="Arial" pitchFamily="34" charset="0"/>
              <a:buChar char="•"/>
            </a:pPr>
            <a:r>
              <a:rPr lang="ko-KR" altLang="en-US" sz="1400" dirty="0" smtClean="0">
                <a:latin typeface="돋움" pitchFamily="50" charset="-127"/>
                <a:ea typeface="돋움" pitchFamily="50" charset="-127"/>
              </a:rPr>
              <a:t>서울</a:t>
            </a:r>
            <a:r>
              <a:rPr lang="en-US" altLang="ko-KR" sz="1400" dirty="0">
                <a:latin typeface="돋움" pitchFamily="50" charset="-127"/>
                <a:ea typeface="돋움" pitchFamily="50" charset="-127"/>
              </a:rPr>
              <a:t>: </a:t>
            </a:r>
            <a:r>
              <a:rPr lang="ko-KR" altLang="en-US" sz="1400" dirty="0">
                <a:latin typeface="돋움" pitchFamily="50" charset="-127"/>
                <a:ea typeface="돋움" pitchFamily="50" charset="-127"/>
              </a:rPr>
              <a:t>내륙지역</a:t>
            </a:r>
            <a:r>
              <a:rPr lang="en-US" altLang="ko-KR" sz="1400" dirty="0">
                <a:latin typeface="돋움" pitchFamily="50" charset="-127"/>
                <a:ea typeface="돋움" pitchFamily="50" charset="-127"/>
              </a:rPr>
              <a:t>, </a:t>
            </a:r>
            <a:r>
              <a:rPr lang="ko-KR" altLang="en-US" sz="1400" dirty="0">
                <a:latin typeface="돋움" pitchFamily="50" charset="-127"/>
                <a:ea typeface="돋움" pitchFamily="50" charset="-127"/>
              </a:rPr>
              <a:t>미세먼지 농도 높음</a:t>
            </a:r>
            <a:endParaRPr lang="en-US" altLang="ko-KR" sz="1400" dirty="0">
              <a:latin typeface="돋움" pitchFamily="50" charset="-127"/>
              <a:ea typeface="돋움" pitchFamily="50" charset="-127"/>
            </a:endParaRPr>
          </a:p>
          <a:p>
            <a:pPr marL="1200150" lvl="2" indent="-285750">
              <a:lnSpc>
                <a:spcPct val="150000"/>
              </a:lnSpc>
              <a:buFont typeface="Arial" pitchFamily="34" charset="0"/>
              <a:buChar char="•"/>
            </a:pPr>
            <a:r>
              <a:rPr lang="ko-KR" altLang="en-US" sz="1400" dirty="0" smtClean="0">
                <a:latin typeface="돋움" pitchFamily="50" charset="-127"/>
                <a:ea typeface="돋움" pitchFamily="50" charset="-127"/>
              </a:rPr>
              <a:t>대전</a:t>
            </a:r>
            <a:r>
              <a:rPr lang="en-US" altLang="ko-KR" sz="1400" dirty="0">
                <a:latin typeface="돋움" pitchFamily="50" charset="-127"/>
                <a:ea typeface="돋움" pitchFamily="50" charset="-127"/>
              </a:rPr>
              <a:t>: </a:t>
            </a:r>
            <a:r>
              <a:rPr lang="ko-KR" altLang="en-US" sz="1400" dirty="0">
                <a:latin typeface="돋움" pitchFamily="50" charset="-127"/>
                <a:ea typeface="돋움" pitchFamily="50" charset="-127"/>
              </a:rPr>
              <a:t>내륙지역</a:t>
            </a:r>
            <a:r>
              <a:rPr lang="en-US" altLang="ko-KR" sz="1400" dirty="0">
                <a:latin typeface="돋움" pitchFamily="50" charset="-127"/>
                <a:ea typeface="돋움" pitchFamily="50" charset="-127"/>
              </a:rPr>
              <a:t>, </a:t>
            </a:r>
            <a:r>
              <a:rPr lang="ko-KR" altLang="en-US" sz="1400" dirty="0">
                <a:latin typeface="돋움" pitchFamily="50" charset="-127"/>
                <a:ea typeface="돋움" pitchFamily="50" charset="-127"/>
              </a:rPr>
              <a:t>미세먼지 농도 낮음</a:t>
            </a:r>
            <a:endParaRPr lang="en-US" altLang="ko-KR" sz="1400" dirty="0">
              <a:latin typeface="돋움" pitchFamily="50" charset="-127"/>
              <a:ea typeface="돋움" pitchFamily="50" charset="-127"/>
            </a:endParaRPr>
          </a:p>
          <a:p>
            <a:pPr marL="1200150" lvl="2" indent="-285750">
              <a:lnSpc>
                <a:spcPct val="150000"/>
              </a:lnSpc>
              <a:buFont typeface="Arial" pitchFamily="34" charset="0"/>
              <a:buChar char="•"/>
            </a:pPr>
            <a:r>
              <a:rPr lang="ko-KR" altLang="en-US" sz="1400" dirty="0" smtClean="0">
                <a:latin typeface="돋움" pitchFamily="50" charset="-127"/>
                <a:ea typeface="돋움" pitchFamily="50" charset="-127"/>
              </a:rPr>
              <a:t>대구</a:t>
            </a:r>
            <a:r>
              <a:rPr lang="en-US" altLang="ko-KR" sz="1400" dirty="0">
                <a:latin typeface="돋움" pitchFamily="50" charset="-127"/>
                <a:ea typeface="돋움" pitchFamily="50" charset="-127"/>
              </a:rPr>
              <a:t>: </a:t>
            </a:r>
            <a:r>
              <a:rPr lang="ko-KR" altLang="en-US" sz="1400" dirty="0">
                <a:latin typeface="돋움" pitchFamily="50" charset="-127"/>
                <a:ea typeface="돋움" pitchFamily="50" charset="-127"/>
              </a:rPr>
              <a:t>분지지역</a:t>
            </a:r>
            <a:r>
              <a:rPr lang="en-US" altLang="ko-KR" sz="1400" dirty="0">
                <a:latin typeface="돋움" pitchFamily="50" charset="-127"/>
                <a:ea typeface="돋움" pitchFamily="50" charset="-127"/>
              </a:rPr>
              <a:t>, </a:t>
            </a:r>
            <a:r>
              <a:rPr lang="ko-KR" altLang="en-US" sz="1400" dirty="0">
                <a:latin typeface="돋움" pitchFamily="50" charset="-127"/>
                <a:ea typeface="돋움" pitchFamily="50" charset="-127"/>
              </a:rPr>
              <a:t>미세먼지 농도 보통</a:t>
            </a:r>
            <a:endParaRPr lang="en-US" altLang="ko-KR" sz="1400" dirty="0">
              <a:latin typeface="돋움" pitchFamily="50" charset="-127"/>
              <a:ea typeface="돋움" pitchFamily="50" charset="-127"/>
            </a:endParaRPr>
          </a:p>
          <a:p>
            <a:pPr marL="1200150" lvl="2" indent="-285750">
              <a:lnSpc>
                <a:spcPct val="150000"/>
              </a:lnSpc>
              <a:buFont typeface="Arial" pitchFamily="34" charset="0"/>
              <a:buChar char="•"/>
            </a:pPr>
            <a:r>
              <a:rPr lang="ko-KR" altLang="en-US" sz="1400" dirty="0" smtClean="0">
                <a:latin typeface="돋움" pitchFamily="50" charset="-127"/>
                <a:ea typeface="돋움" pitchFamily="50" charset="-127"/>
              </a:rPr>
              <a:t>부산</a:t>
            </a:r>
            <a:r>
              <a:rPr lang="en-US" altLang="ko-KR" sz="1400" dirty="0">
                <a:latin typeface="돋움" pitchFamily="50" charset="-127"/>
                <a:ea typeface="돋움" pitchFamily="50" charset="-127"/>
              </a:rPr>
              <a:t>: </a:t>
            </a:r>
            <a:r>
              <a:rPr lang="ko-KR" altLang="en-US" sz="1400" dirty="0">
                <a:latin typeface="돋움" pitchFamily="50" charset="-127"/>
                <a:ea typeface="돋움" pitchFamily="50" charset="-127"/>
              </a:rPr>
              <a:t>해안지역</a:t>
            </a:r>
            <a:r>
              <a:rPr lang="en-US" altLang="ko-KR" sz="1400" dirty="0">
                <a:latin typeface="돋움" pitchFamily="50" charset="-127"/>
                <a:ea typeface="돋움" pitchFamily="50" charset="-127"/>
              </a:rPr>
              <a:t>, </a:t>
            </a:r>
            <a:r>
              <a:rPr lang="ko-KR" altLang="en-US" sz="1400" dirty="0">
                <a:latin typeface="돋움" pitchFamily="50" charset="-127"/>
                <a:ea typeface="돋움" pitchFamily="50" charset="-127"/>
              </a:rPr>
              <a:t>미세먼지 농도 </a:t>
            </a:r>
            <a:r>
              <a:rPr lang="ko-KR" altLang="en-US" sz="1400" dirty="0" smtClean="0">
                <a:latin typeface="돋움" pitchFamily="50" charset="-127"/>
                <a:ea typeface="돋움" pitchFamily="50" charset="-127"/>
              </a:rPr>
              <a:t>높음</a:t>
            </a:r>
            <a:endParaRPr lang="en-US" altLang="ko-KR" sz="1400" dirty="0" smtClean="0">
              <a:latin typeface="돋움" pitchFamily="50" charset="-127"/>
              <a:ea typeface="돋움" pitchFamily="50" charset="-127"/>
            </a:endParaRPr>
          </a:p>
          <a:p>
            <a:pPr marL="1200150" lvl="2" indent="-285750">
              <a:lnSpc>
                <a:spcPct val="150000"/>
              </a:lnSpc>
              <a:buFont typeface="Arial" pitchFamily="34" charset="0"/>
              <a:buChar char="•"/>
            </a:pPr>
            <a:endParaRPr lang="en-US" altLang="ko-KR" sz="1050" dirty="0" smtClean="0">
              <a:latin typeface="돋움" pitchFamily="50" charset="-127"/>
              <a:ea typeface="돋움" pitchFamily="50" charset="-127"/>
            </a:endParaRPr>
          </a:p>
          <a:p>
            <a:pPr marL="285750" indent="-285750">
              <a:lnSpc>
                <a:spcPct val="150000"/>
              </a:lnSpc>
              <a:buFont typeface="Arial" pitchFamily="34" charset="0"/>
              <a:buChar char="•"/>
            </a:pPr>
            <a:r>
              <a:rPr lang="en-US" altLang="ko-KR" sz="1600" b="1" dirty="0" smtClean="0">
                <a:latin typeface="돋움" pitchFamily="50" charset="-127"/>
                <a:ea typeface="돋움" pitchFamily="50" charset="-127"/>
              </a:rPr>
              <a:t>2010~2017</a:t>
            </a:r>
            <a:r>
              <a:rPr lang="ko-KR" altLang="en-US" sz="1600" b="1" dirty="0">
                <a:latin typeface="돋움" pitchFamily="50" charset="-127"/>
                <a:ea typeface="돋움" pitchFamily="50" charset="-127"/>
              </a:rPr>
              <a:t>년도 날씨 및 미세먼지 자료 활용</a:t>
            </a:r>
            <a:endParaRPr lang="en-US" altLang="ko-KR" sz="1600" b="1" dirty="0">
              <a:latin typeface="돋움" pitchFamily="50" charset="-127"/>
              <a:ea typeface="돋움" pitchFamily="50" charset="-127"/>
            </a:endParaRPr>
          </a:p>
          <a:p>
            <a:pPr marL="742950" lvl="1" indent="-285750">
              <a:lnSpc>
                <a:spcPct val="150000"/>
              </a:lnSpc>
              <a:buFont typeface="Arial" pitchFamily="34" charset="0"/>
              <a:buChar char="•"/>
            </a:pPr>
            <a:r>
              <a:rPr lang="en-US" altLang="ko-KR" sz="1500" dirty="0" smtClean="0">
                <a:latin typeface="돋움" pitchFamily="50" charset="-127"/>
                <a:ea typeface="돋움" pitchFamily="50" charset="-127"/>
              </a:rPr>
              <a:t>PM2.5</a:t>
            </a:r>
            <a:r>
              <a:rPr lang="ko-KR" altLang="en-US" sz="1500" dirty="0">
                <a:latin typeface="돋움" pitchFamily="50" charset="-127"/>
                <a:ea typeface="돋움" pitchFamily="50" charset="-127"/>
              </a:rPr>
              <a:t>는 </a:t>
            </a:r>
            <a:r>
              <a:rPr lang="en-US" altLang="ko-KR" sz="1500" dirty="0">
                <a:latin typeface="돋움" pitchFamily="50" charset="-127"/>
                <a:ea typeface="돋움" pitchFamily="50" charset="-127"/>
              </a:rPr>
              <a:t>2015</a:t>
            </a:r>
            <a:r>
              <a:rPr lang="ko-KR" altLang="en-US" sz="1500" dirty="0">
                <a:latin typeface="돋움" pitchFamily="50" charset="-127"/>
                <a:ea typeface="돋움" pitchFamily="50" charset="-127"/>
              </a:rPr>
              <a:t>년도부터 데이터가 </a:t>
            </a:r>
            <a:r>
              <a:rPr lang="ko-KR" altLang="en-US" sz="1500" dirty="0" smtClean="0">
                <a:latin typeface="돋움" pitchFamily="50" charset="-127"/>
                <a:ea typeface="돋움" pitchFamily="50" charset="-127"/>
              </a:rPr>
              <a:t>측정되어 </a:t>
            </a:r>
            <a:r>
              <a:rPr lang="en-US" altLang="ko-KR" sz="1500" dirty="0" smtClean="0">
                <a:latin typeface="돋움" pitchFamily="50" charset="-127"/>
                <a:ea typeface="돋움" pitchFamily="50" charset="-127"/>
              </a:rPr>
              <a:t>2015~2017</a:t>
            </a:r>
            <a:r>
              <a:rPr lang="ko-KR" altLang="en-US" sz="1500" dirty="0">
                <a:latin typeface="돋움" pitchFamily="50" charset="-127"/>
                <a:ea typeface="돋움" pitchFamily="50" charset="-127"/>
              </a:rPr>
              <a:t>년도 자료 사용</a:t>
            </a:r>
            <a:endParaRPr lang="en-US" altLang="ko-KR" sz="1500" dirty="0">
              <a:latin typeface="돋움" pitchFamily="50" charset="-127"/>
              <a:ea typeface="돋움" pitchFamily="50" charset="-127"/>
            </a:endParaRPr>
          </a:p>
          <a:p>
            <a:pPr marL="285750" indent="-285750">
              <a:lnSpc>
                <a:spcPct val="150000"/>
              </a:lnSpc>
              <a:buFont typeface="Arial" pitchFamily="34" charset="0"/>
              <a:buChar char="•"/>
            </a:pPr>
            <a:endParaRPr lang="en-US" altLang="ko-KR" sz="1050" dirty="0">
              <a:latin typeface="돋움" pitchFamily="50" charset="-127"/>
              <a:ea typeface="돋움" pitchFamily="50" charset="-127"/>
            </a:endParaRPr>
          </a:p>
          <a:p>
            <a:pPr marL="285750" indent="-285750">
              <a:lnSpc>
                <a:spcPct val="150000"/>
              </a:lnSpc>
              <a:buFont typeface="Arial" pitchFamily="34" charset="0"/>
              <a:buChar char="•"/>
            </a:pPr>
            <a:r>
              <a:rPr lang="ko-KR" altLang="en-US" sz="1600" b="1" dirty="0" smtClean="0">
                <a:latin typeface="돋움" pitchFamily="50" charset="-127"/>
                <a:ea typeface="돋움" pitchFamily="50" charset="-127"/>
              </a:rPr>
              <a:t>농산물 </a:t>
            </a:r>
            <a:r>
              <a:rPr lang="ko-KR" altLang="en-US" sz="1600" b="1" dirty="0">
                <a:latin typeface="돋움" pitchFamily="50" charset="-127"/>
                <a:ea typeface="돋움" pitchFamily="50" charset="-127"/>
              </a:rPr>
              <a:t>데이터</a:t>
            </a:r>
            <a:endParaRPr lang="en-US" altLang="ko-KR" sz="1600" b="1" dirty="0">
              <a:latin typeface="돋움" pitchFamily="50" charset="-127"/>
              <a:ea typeface="돋움" pitchFamily="50" charset="-127"/>
            </a:endParaRPr>
          </a:p>
          <a:p>
            <a:pPr marL="742950" lvl="1" indent="-285750">
              <a:lnSpc>
                <a:spcPct val="150000"/>
              </a:lnSpc>
              <a:buFont typeface="Arial" pitchFamily="34" charset="0"/>
              <a:buChar char="•"/>
            </a:pPr>
            <a:r>
              <a:rPr lang="en-US" altLang="ko-KR" sz="1500" dirty="0" smtClean="0">
                <a:latin typeface="돋움" pitchFamily="50" charset="-127"/>
                <a:ea typeface="돋움" pitchFamily="50" charset="-127"/>
              </a:rPr>
              <a:t>2010~2017 </a:t>
            </a:r>
            <a:r>
              <a:rPr lang="ko-KR" altLang="en-US" sz="1500" dirty="0">
                <a:latin typeface="돋움" pitchFamily="50" charset="-127"/>
                <a:ea typeface="돋움" pitchFamily="50" charset="-127"/>
              </a:rPr>
              <a:t>소매가격 자료 활용</a:t>
            </a:r>
            <a:endParaRPr lang="en-US" altLang="ko-KR" sz="1500" dirty="0">
              <a:latin typeface="돋움" pitchFamily="50" charset="-127"/>
              <a:ea typeface="돋움" pitchFamily="50" charset="-127"/>
            </a:endParaRPr>
          </a:p>
          <a:p>
            <a:pPr marL="742950" lvl="1" indent="-285750">
              <a:lnSpc>
                <a:spcPct val="150000"/>
              </a:lnSpc>
              <a:buFont typeface="Arial" pitchFamily="34" charset="0"/>
              <a:buChar char="•"/>
            </a:pPr>
            <a:r>
              <a:rPr lang="ko-KR" altLang="en-US" sz="1500" dirty="0" smtClean="0">
                <a:latin typeface="돋움" pitchFamily="50" charset="-127"/>
                <a:ea typeface="돋움" pitchFamily="50" charset="-127"/>
              </a:rPr>
              <a:t>지역별 </a:t>
            </a:r>
            <a:r>
              <a:rPr lang="ko-KR" altLang="en-US" sz="1500" dirty="0">
                <a:latin typeface="돋움" pitchFamily="50" charset="-127"/>
                <a:ea typeface="돋움" pitchFamily="50" charset="-127"/>
              </a:rPr>
              <a:t>품종이 다른 오이 활용</a:t>
            </a:r>
            <a:endParaRPr lang="en-US" altLang="ko-KR" sz="1500" dirty="0">
              <a:latin typeface="돋움" pitchFamily="50" charset="-127"/>
              <a:ea typeface="돋움" pitchFamily="50" charset="-127"/>
            </a:endParaRPr>
          </a:p>
          <a:p>
            <a:pPr marL="1200150" lvl="2" indent="-285750">
              <a:lnSpc>
                <a:spcPct val="150000"/>
              </a:lnSpc>
              <a:buFont typeface="Arial" pitchFamily="34" charset="0"/>
              <a:buChar char="•"/>
            </a:pPr>
            <a:r>
              <a:rPr lang="ko-KR" altLang="en-US" sz="1400" dirty="0" err="1" smtClean="0">
                <a:latin typeface="돋움" pitchFamily="50" charset="-127"/>
                <a:ea typeface="돋움" pitchFamily="50" charset="-127"/>
              </a:rPr>
              <a:t>백다다기</a:t>
            </a:r>
            <a:r>
              <a:rPr lang="en-US" altLang="ko-KR" sz="1400" dirty="0">
                <a:latin typeface="돋움" pitchFamily="50" charset="-127"/>
                <a:ea typeface="돋움" pitchFamily="50" charset="-127"/>
              </a:rPr>
              <a:t>: </a:t>
            </a:r>
            <a:r>
              <a:rPr lang="ko-KR" altLang="en-US" sz="1400" dirty="0">
                <a:latin typeface="돋움" pitchFamily="50" charset="-127"/>
                <a:ea typeface="돋움" pitchFamily="50" charset="-127"/>
              </a:rPr>
              <a:t>서울</a:t>
            </a:r>
            <a:r>
              <a:rPr lang="en-US" altLang="ko-KR" sz="1400" dirty="0">
                <a:latin typeface="돋움" pitchFamily="50" charset="-127"/>
                <a:ea typeface="돋움" pitchFamily="50" charset="-127"/>
              </a:rPr>
              <a:t>, </a:t>
            </a:r>
            <a:r>
              <a:rPr lang="ko-KR" altLang="en-US" sz="1400" dirty="0">
                <a:latin typeface="돋움" pitchFamily="50" charset="-127"/>
                <a:ea typeface="돋움" pitchFamily="50" charset="-127"/>
              </a:rPr>
              <a:t>대전</a:t>
            </a:r>
            <a:endParaRPr lang="en-US" altLang="ko-KR" sz="1400" dirty="0">
              <a:latin typeface="돋움" pitchFamily="50" charset="-127"/>
              <a:ea typeface="돋움" pitchFamily="50" charset="-127"/>
            </a:endParaRPr>
          </a:p>
          <a:p>
            <a:pPr marL="1200150" lvl="2" indent="-285750">
              <a:lnSpc>
                <a:spcPct val="150000"/>
              </a:lnSpc>
              <a:buFont typeface="Arial" pitchFamily="34" charset="0"/>
              <a:buChar char="•"/>
            </a:pPr>
            <a:r>
              <a:rPr lang="ko-KR" altLang="en-US" sz="1400" dirty="0" smtClean="0">
                <a:latin typeface="돋움" pitchFamily="50" charset="-127"/>
                <a:ea typeface="돋움" pitchFamily="50" charset="-127"/>
              </a:rPr>
              <a:t>가시오이</a:t>
            </a:r>
            <a:r>
              <a:rPr lang="en-US" altLang="ko-KR" sz="1400" dirty="0">
                <a:latin typeface="돋움" pitchFamily="50" charset="-127"/>
                <a:ea typeface="돋움" pitchFamily="50" charset="-127"/>
              </a:rPr>
              <a:t>: </a:t>
            </a:r>
            <a:r>
              <a:rPr lang="ko-KR" altLang="en-US" sz="1400" dirty="0">
                <a:latin typeface="돋움" pitchFamily="50" charset="-127"/>
                <a:ea typeface="돋움" pitchFamily="50" charset="-127"/>
              </a:rPr>
              <a:t>대구</a:t>
            </a:r>
            <a:r>
              <a:rPr lang="en-US" altLang="ko-KR" sz="1400" dirty="0">
                <a:latin typeface="돋움" pitchFamily="50" charset="-127"/>
                <a:ea typeface="돋움" pitchFamily="50" charset="-127"/>
              </a:rPr>
              <a:t>, </a:t>
            </a:r>
            <a:r>
              <a:rPr lang="ko-KR" altLang="en-US" sz="1400" dirty="0">
                <a:latin typeface="돋움" pitchFamily="50" charset="-127"/>
                <a:ea typeface="돋움" pitchFamily="50" charset="-127"/>
              </a:rPr>
              <a:t>부산</a:t>
            </a:r>
            <a:endParaRPr lang="en-US" altLang="ko-KR" sz="1400" dirty="0">
              <a:latin typeface="돋움" pitchFamily="50" charset="-127"/>
              <a:ea typeface="돋움" pitchFamily="50" charset="-127"/>
            </a:endParaRPr>
          </a:p>
          <a:p>
            <a:pPr>
              <a:lnSpc>
                <a:spcPct val="150000"/>
              </a:lnSpc>
            </a:pPr>
            <a:endParaRPr lang="en-US" altLang="ko-KR" sz="1600" dirty="0">
              <a:latin typeface="돋움" pitchFamily="50" charset="-127"/>
              <a:ea typeface="돋움" pitchFamily="50" charset="-127"/>
            </a:endParaRPr>
          </a:p>
          <a:p>
            <a:pPr marL="285750" indent="-285750">
              <a:lnSpc>
                <a:spcPct val="150000"/>
              </a:lnSpc>
              <a:buFontTx/>
              <a:buChar char="-"/>
            </a:pPr>
            <a:endParaRPr lang="en-US" altLang="ko-KR" sz="1600" dirty="0">
              <a:latin typeface="돋움" pitchFamily="50" charset="-127"/>
              <a:ea typeface="돋움" pitchFamily="50" charset="-127"/>
            </a:endParaRPr>
          </a:p>
          <a:p>
            <a:endParaRPr lang="en-US" altLang="ko-KR" sz="1600" dirty="0">
              <a:latin typeface="돋움" pitchFamily="50" charset="-127"/>
              <a:ea typeface="돋움" pitchFamily="50" charset="-127"/>
            </a:endParaRPr>
          </a:p>
          <a:p>
            <a:pPr marL="285750" indent="-285750">
              <a:buFontTx/>
              <a:buChar char="-"/>
            </a:pPr>
            <a:endParaRPr lang="en-US" altLang="ko-KR" sz="1600" dirty="0">
              <a:latin typeface="돋움" pitchFamily="50" charset="-127"/>
              <a:ea typeface="돋움" pitchFamily="50" charset="-127"/>
            </a:endParaRPr>
          </a:p>
          <a:p>
            <a:pPr marL="285750" indent="-285750">
              <a:buFontTx/>
              <a:buChar char="-"/>
            </a:pPr>
            <a:endParaRPr lang="ko-KR" altLang="en-US" sz="1600" dirty="0">
              <a:latin typeface="돋움" pitchFamily="50" charset="-127"/>
              <a:ea typeface="돋움" pitchFamily="50" charset="-127"/>
            </a:endParaRPr>
          </a:p>
        </p:txBody>
      </p:sp>
    </p:spTree>
    <p:extLst>
      <p:ext uri="{BB962C8B-B14F-4D97-AF65-F5344CB8AC3E}">
        <p14:creationId xmlns:p14="http://schemas.microsoft.com/office/powerpoint/2010/main" val="183257524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p:cNvSpPr/>
          <p:nvPr/>
        </p:nvSpPr>
        <p:spPr>
          <a:xfrm>
            <a:off x="109892" y="102118"/>
            <a:ext cx="8928992" cy="66247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ko-KR" dirty="0" smtClean="0">
              <a:hlinkClick r:id="rId2"/>
            </a:endParaRPr>
          </a:p>
          <a:p>
            <a:pPr algn="ctr"/>
            <a:endParaRPr lang="en-US" altLang="ko-KR" dirty="0" smtClean="0">
              <a:hlinkClick r:id="rId2"/>
            </a:endParaRPr>
          </a:p>
          <a:p>
            <a:pPr algn="ctr"/>
            <a:endParaRPr lang="en-US" altLang="ko-KR" dirty="0">
              <a:hlinkClick r:id="rId2"/>
            </a:endParaRPr>
          </a:p>
        </p:txBody>
      </p:sp>
      <p:sp>
        <p:nvSpPr>
          <p:cNvPr id="2" name="TextBox 1"/>
          <p:cNvSpPr txBox="1"/>
          <p:nvPr/>
        </p:nvSpPr>
        <p:spPr>
          <a:xfrm>
            <a:off x="755576" y="1333843"/>
            <a:ext cx="8136904" cy="4962897"/>
          </a:xfrm>
          <a:prstGeom prst="rect">
            <a:avLst/>
          </a:prstGeom>
          <a:noFill/>
        </p:spPr>
        <p:txBody>
          <a:bodyPr wrap="square" rtlCol="0">
            <a:spAutoFit/>
          </a:bodyPr>
          <a:lstStyle/>
          <a:p>
            <a:pPr marL="285750" indent="-285750">
              <a:lnSpc>
                <a:spcPct val="150000"/>
              </a:lnSpc>
              <a:buFont typeface="Arial" pitchFamily="34" charset="0"/>
              <a:buChar char="•"/>
            </a:pPr>
            <a:r>
              <a:rPr lang="ko-KR" altLang="en-US" sz="1600" b="1" dirty="0" err="1">
                <a:latin typeface="돋움" pitchFamily="50" charset="-127"/>
                <a:ea typeface="돋움" pitchFamily="50" charset="-127"/>
              </a:rPr>
              <a:t>결측치</a:t>
            </a:r>
            <a:r>
              <a:rPr lang="ko-KR" altLang="en-US" sz="1600" b="1" dirty="0">
                <a:latin typeface="돋움" pitchFamily="50" charset="-127"/>
                <a:ea typeface="돋움" pitchFamily="50" charset="-127"/>
              </a:rPr>
              <a:t> 처리</a:t>
            </a:r>
            <a:endParaRPr lang="en-US" altLang="ko-KR" sz="1600" b="1" dirty="0">
              <a:latin typeface="돋움" pitchFamily="50" charset="-127"/>
              <a:ea typeface="돋움" pitchFamily="50" charset="-127"/>
            </a:endParaRPr>
          </a:p>
          <a:p>
            <a:pPr marL="742950" lvl="1" indent="-285750">
              <a:lnSpc>
                <a:spcPct val="150000"/>
              </a:lnSpc>
              <a:buFont typeface="Arial" pitchFamily="34" charset="0"/>
              <a:buChar char="•"/>
            </a:pPr>
            <a:r>
              <a:rPr lang="ko-KR" altLang="en-US" sz="1500" dirty="0" smtClean="0">
                <a:latin typeface="돋움" pitchFamily="50" charset="-127"/>
                <a:ea typeface="돋움" pitchFamily="50" charset="-127"/>
              </a:rPr>
              <a:t>거래 </a:t>
            </a:r>
            <a:r>
              <a:rPr lang="ko-KR" altLang="en-US" sz="1500" dirty="0">
                <a:latin typeface="돋움" pitchFamily="50" charset="-127"/>
                <a:ea typeface="돋움" pitchFamily="50" charset="-127"/>
              </a:rPr>
              <a:t>없는 날짜의 소매가격 데이터 처리</a:t>
            </a:r>
            <a:endParaRPr lang="en-US" altLang="ko-KR" sz="1500" dirty="0">
              <a:latin typeface="돋움" pitchFamily="50" charset="-127"/>
              <a:ea typeface="돋움" pitchFamily="50" charset="-127"/>
            </a:endParaRPr>
          </a:p>
          <a:p>
            <a:pPr marL="1200150" lvl="2" indent="-285750">
              <a:lnSpc>
                <a:spcPct val="150000"/>
              </a:lnSpc>
              <a:buFont typeface="Arial" pitchFamily="34" charset="0"/>
              <a:buChar char="•"/>
            </a:pPr>
            <a:r>
              <a:rPr lang="ko-KR" altLang="en-US" sz="1400" dirty="0" smtClean="0">
                <a:latin typeface="돋움" pitchFamily="50" charset="-127"/>
                <a:ea typeface="돋움" pitchFamily="50" charset="-127"/>
              </a:rPr>
              <a:t>가장 </a:t>
            </a:r>
            <a:r>
              <a:rPr lang="ko-KR" altLang="en-US" sz="1400" dirty="0">
                <a:latin typeface="돋움" pitchFamily="50" charset="-127"/>
                <a:ea typeface="돋움" pitchFamily="50" charset="-127"/>
              </a:rPr>
              <a:t>최근 거래의 가격을 당일 가격으로 책정</a:t>
            </a:r>
            <a:endParaRPr lang="en-US" altLang="ko-KR" sz="1400" dirty="0">
              <a:latin typeface="돋움" pitchFamily="50" charset="-127"/>
              <a:ea typeface="돋움" pitchFamily="50" charset="-127"/>
            </a:endParaRPr>
          </a:p>
          <a:p>
            <a:pPr marL="742950" lvl="1" indent="-285750">
              <a:lnSpc>
                <a:spcPct val="150000"/>
              </a:lnSpc>
              <a:buFont typeface="Arial" pitchFamily="34" charset="0"/>
              <a:buChar char="•"/>
            </a:pPr>
            <a:r>
              <a:rPr lang="en-US" altLang="ko-KR" sz="1500" dirty="0" smtClean="0">
                <a:latin typeface="돋움" pitchFamily="50" charset="-127"/>
                <a:ea typeface="돋움" pitchFamily="50" charset="-127"/>
              </a:rPr>
              <a:t>2018</a:t>
            </a:r>
            <a:r>
              <a:rPr lang="ko-KR" altLang="en-US" sz="1500" dirty="0">
                <a:latin typeface="돋움" pitchFamily="50" charset="-127"/>
                <a:ea typeface="돋움" pitchFamily="50" charset="-127"/>
              </a:rPr>
              <a:t>년도 부산의 합계 일사의 </a:t>
            </a:r>
            <a:r>
              <a:rPr lang="en-US" altLang="ko-KR" sz="1500" dirty="0">
                <a:latin typeface="돋움" pitchFamily="50" charset="-127"/>
                <a:ea typeface="돋움" pitchFamily="50" charset="-127"/>
              </a:rPr>
              <a:t>5</a:t>
            </a:r>
            <a:r>
              <a:rPr lang="ko-KR" altLang="en-US" sz="1500" dirty="0">
                <a:latin typeface="돋움" pitchFamily="50" charset="-127"/>
                <a:ea typeface="돋움" pitchFamily="50" charset="-127"/>
              </a:rPr>
              <a:t>월</a:t>
            </a:r>
            <a:r>
              <a:rPr lang="en-US" altLang="ko-KR" sz="1500" dirty="0">
                <a:latin typeface="돋움" pitchFamily="50" charset="-127"/>
                <a:ea typeface="돋움" pitchFamily="50" charset="-127"/>
              </a:rPr>
              <a:t>, 7</a:t>
            </a:r>
            <a:r>
              <a:rPr lang="ko-KR" altLang="en-US" sz="1500" dirty="0">
                <a:latin typeface="돋움" pitchFamily="50" charset="-127"/>
                <a:ea typeface="돋움" pitchFamily="50" charset="-127"/>
              </a:rPr>
              <a:t>월 말</a:t>
            </a:r>
            <a:r>
              <a:rPr lang="en-US" altLang="ko-KR" sz="1500" dirty="0">
                <a:latin typeface="돋움" pitchFamily="50" charset="-127"/>
                <a:ea typeface="돋움" pitchFamily="50" charset="-127"/>
              </a:rPr>
              <a:t>~8</a:t>
            </a:r>
            <a:r>
              <a:rPr lang="ko-KR" altLang="en-US" sz="1500" dirty="0">
                <a:latin typeface="돋움" pitchFamily="50" charset="-127"/>
                <a:ea typeface="돋움" pitchFamily="50" charset="-127"/>
              </a:rPr>
              <a:t>월 중순의 데이터 없음</a:t>
            </a:r>
            <a:endParaRPr lang="en-US" altLang="ko-KR" sz="1500" dirty="0">
              <a:latin typeface="돋움" pitchFamily="50" charset="-127"/>
              <a:ea typeface="돋움" pitchFamily="50" charset="-127"/>
            </a:endParaRPr>
          </a:p>
          <a:p>
            <a:pPr marL="1200150" lvl="2" indent="-285750">
              <a:lnSpc>
                <a:spcPct val="150000"/>
              </a:lnSpc>
              <a:buFont typeface="Arial" pitchFamily="34" charset="0"/>
              <a:buChar char="•"/>
            </a:pPr>
            <a:r>
              <a:rPr lang="ko-KR" altLang="en-US" sz="1400" dirty="0" smtClean="0">
                <a:latin typeface="돋움" pitchFamily="50" charset="-127"/>
                <a:ea typeface="돋움" pitchFamily="50" charset="-127"/>
              </a:rPr>
              <a:t>가장 </a:t>
            </a:r>
            <a:r>
              <a:rPr lang="ko-KR" altLang="en-US" sz="1400" dirty="0">
                <a:latin typeface="돋움" pitchFamily="50" charset="-127"/>
                <a:ea typeface="돋움" pitchFamily="50" charset="-127"/>
              </a:rPr>
              <a:t>근접 도시</a:t>
            </a:r>
            <a:r>
              <a:rPr lang="en-US" altLang="ko-KR" sz="1400" dirty="0">
                <a:latin typeface="돋움" pitchFamily="50" charset="-127"/>
                <a:ea typeface="돋움" pitchFamily="50" charset="-127"/>
              </a:rPr>
              <a:t>(</a:t>
            </a:r>
            <a:r>
              <a:rPr lang="ko-KR" altLang="en-US" sz="1400" dirty="0">
                <a:latin typeface="돋움" pitchFamily="50" charset="-127"/>
                <a:ea typeface="돋움" pitchFamily="50" charset="-127"/>
              </a:rPr>
              <a:t>김해</a:t>
            </a:r>
            <a:r>
              <a:rPr lang="en-US" altLang="ko-KR" sz="1400" dirty="0">
                <a:latin typeface="돋움" pitchFamily="50" charset="-127"/>
                <a:ea typeface="돋움" pitchFamily="50" charset="-127"/>
              </a:rPr>
              <a:t>)</a:t>
            </a:r>
            <a:r>
              <a:rPr lang="ko-KR" altLang="en-US" sz="1400" dirty="0">
                <a:latin typeface="돋움" pitchFamily="50" charset="-127"/>
                <a:ea typeface="돋움" pitchFamily="50" charset="-127"/>
              </a:rPr>
              <a:t>의 합계 일사 데이터 활용</a:t>
            </a:r>
            <a:endParaRPr lang="en-US" altLang="ko-KR" sz="1400" dirty="0">
              <a:latin typeface="돋움" pitchFamily="50" charset="-127"/>
              <a:ea typeface="돋움" pitchFamily="50" charset="-127"/>
            </a:endParaRPr>
          </a:p>
          <a:p>
            <a:pPr marL="742950" lvl="1" indent="-285750">
              <a:lnSpc>
                <a:spcPct val="150000"/>
              </a:lnSpc>
              <a:buFont typeface="Arial" pitchFamily="34" charset="0"/>
              <a:buChar char="•"/>
            </a:pPr>
            <a:r>
              <a:rPr lang="en-US" altLang="ko-KR" sz="1500" dirty="0" smtClean="0">
                <a:latin typeface="돋움" pitchFamily="50" charset="-127"/>
                <a:ea typeface="돋움" pitchFamily="50" charset="-127"/>
              </a:rPr>
              <a:t>2015</a:t>
            </a:r>
            <a:r>
              <a:rPr lang="ko-KR" altLang="en-US" sz="1500" dirty="0">
                <a:latin typeface="돋움" pitchFamily="50" charset="-127"/>
                <a:ea typeface="돋움" pitchFamily="50" charset="-127"/>
              </a:rPr>
              <a:t>년도 </a:t>
            </a:r>
            <a:r>
              <a:rPr lang="en-US" altLang="ko-KR" sz="1500" dirty="0">
                <a:latin typeface="돋움" pitchFamily="50" charset="-127"/>
                <a:ea typeface="돋움" pitchFamily="50" charset="-127"/>
              </a:rPr>
              <a:t>PM2.5</a:t>
            </a:r>
            <a:r>
              <a:rPr lang="ko-KR" altLang="en-US" sz="1500" dirty="0">
                <a:latin typeface="돋움" pitchFamily="50" charset="-127"/>
                <a:ea typeface="돋움" pitchFamily="50" charset="-127"/>
              </a:rPr>
              <a:t> 측정 데이터가 없는 부분은 제거</a:t>
            </a:r>
            <a:endParaRPr lang="en-US" altLang="ko-KR" sz="1500" dirty="0">
              <a:latin typeface="돋움" pitchFamily="50" charset="-127"/>
              <a:ea typeface="돋움" pitchFamily="50" charset="-127"/>
            </a:endParaRPr>
          </a:p>
          <a:p>
            <a:pPr marL="285750" indent="-285750">
              <a:lnSpc>
                <a:spcPct val="150000"/>
              </a:lnSpc>
              <a:buFont typeface="Arial" pitchFamily="34" charset="0"/>
              <a:buChar char="•"/>
            </a:pPr>
            <a:endParaRPr lang="en-US" altLang="ko-KR" sz="1600" dirty="0" smtClean="0">
              <a:latin typeface="돋움" pitchFamily="50" charset="-127"/>
              <a:ea typeface="돋움" pitchFamily="50" charset="-127"/>
            </a:endParaRPr>
          </a:p>
          <a:p>
            <a:pPr>
              <a:lnSpc>
                <a:spcPct val="150000"/>
              </a:lnSpc>
            </a:pPr>
            <a:endParaRPr lang="en-US" altLang="ko-KR" sz="1600" dirty="0">
              <a:latin typeface="돋움" pitchFamily="50" charset="-127"/>
              <a:ea typeface="돋움" pitchFamily="50" charset="-127"/>
            </a:endParaRPr>
          </a:p>
          <a:p>
            <a:pPr marL="285750" indent="-285750">
              <a:lnSpc>
                <a:spcPct val="150000"/>
              </a:lnSpc>
              <a:buFont typeface="Arial" pitchFamily="34" charset="0"/>
              <a:buChar char="•"/>
            </a:pPr>
            <a:r>
              <a:rPr lang="ko-KR" altLang="en-US" sz="1600" b="1" dirty="0" smtClean="0">
                <a:latin typeface="돋움" pitchFamily="50" charset="-127"/>
                <a:ea typeface="돋움" pitchFamily="50" charset="-127"/>
              </a:rPr>
              <a:t>날씨데이터 </a:t>
            </a:r>
            <a:r>
              <a:rPr lang="ko-KR" altLang="en-US" sz="1600" b="1" dirty="0">
                <a:latin typeface="돋움" pitchFamily="50" charset="-127"/>
                <a:ea typeface="돋움" pitchFamily="50" charset="-127"/>
              </a:rPr>
              <a:t>환산 </a:t>
            </a:r>
            <a:endParaRPr lang="en-US" altLang="ko-KR" sz="1600" b="1" dirty="0">
              <a:latin typeface="돋움" pitchFamily="50" charset="-127"/>
              <a:ea typeface="돋움" pitchFamily="50" charset="-127"/>
            </a:endParaRPr>
          </a:p>
          <a:p>
            <a:pPr marL="742950" lvl="1" indent="-285750">
              <a:lnSpc>
                <a:spcPct val="150000"/>
              </a:lnSpc>
              <a:buFont typeface="Arial" pitchFamily="34" charset="0"/>
              <a:buChar char="•"/>
            </a:pPr>
            <a:r>
              <a:rPr lang="ko-KR" altLang="en-US" sz="1500" dirty="0" smtClean="0">
                <a:latin typeface="돋움" pitchFamily="50" charset="-127"/>
                <a:ea typeface="돋움" pitchFamily="50" charset="-127"/>
              </a:rPr>
              <a:t>오이가 </a:t>
            </a:r>
            <a:r>
              <a:rPr lang="ko-KR" altLang="en-US" sz="1500" dirty="0">
                <a:latin typeface="돋움" pitchFamily="50" charset="-127"/>
                <a:ea typeface="돋움" pitchFamily="50" charset="-127"/>
              </a:rPr>
              <a:t>성장하여 수확되기까지의 기간</a:t>
            </a:r>
            <a:r>
              <a:rPr lang="en-US" altLang="ko-KR" sz="1500" dirty="0">
                <a:latin typeface="돋움" pitchFamily="50" charset="-127"/>
                <a:ea typeface="돋움" pitchFamily="50" charset="-127"/>
              </a:rPr>
              <a:t>(</a:t>
            </a:r>
            <a:r>
              <a:rPr lang="ko-KR" altLang="en-US" sz="1500" dirty="0">
                <a:latin typeface="돋움" pitchFamily="50" charset="-127"/>
                <a:ea typeface="돋움" pitchFamily="50" charset="-127"/>
              </a:rPr>
              <a:t>약 </a:t>
            </a:r>
            <a:r>
              <a:rPr lang="en-US" altLang="ko-KR" sz="1500" dirty="0">
                <a:latin typeface="돋움" pitchFamily="50" charset="-127"/>
                <a:ea typeface="돋움" pitchFamily="50" charset="-127"/>
              </a:rPr>
              <a:t>30</a:t>
            </a:r>
            <a:r>
              <a:rPr lang="ko-KR" altLang="en-US" sz="1500" dirty="0">
                <a:latin typeface="돋움" pitchFamily="50" charset="-127"/>
                <a:ea typeface="돋움" pitchFamily="50" charset="-127"/>
              </a:rPr>
              <a:t>일 이상 소요</a:t>
            </a:r>
            <a:r>
              <a:rPr lang="en-US" altLang="ko-KR" sz="1500" dirty="0">
                <a:latin typeface="돋움" pitchFamily="50" charset="-127"/>
                <a:ea typeface="돋움" pitchFamily="50" charset="-127"/>
              </a:rPr>
              <a:t>)</a:t>
            </a:r>
          </a:p>
          <a:p>
            <a:pPr marL="742950" lvl="1" indent="-285750">
              <a:lnSpc>
                <a:spcPct val="150000"/>
              </a:lnSpc>
              <a:buFont typeface="Arial" pitchFamily="34" charset="0"/>
              <a:buChar char="•"/>
            </a:pPr>
            <a:r>
              <a:rPr lang="ko-KR" altLang="en-US" sz="1500" dirty="0" smtClean="0">
                <a:latin typeface="돋움" pitchFamily="50" charset="-127"/>
                <a:ea typeface="돋움" pitchFamily="50" charset="-127"/>
              </a:rPr>
              <a:t>소매가격 </a:t>
            </a:r>
            <a:r>
              <a:rPr lang="ko-KR" altLang="en-US" sz="1500" dirty="0">
                <a:latin typeface="돋움" pitchFamily="50" charset="-127"/>
                <a:ea typeface="돋움" pitchFamily="50" charset="-127"/>
              </a:rPr>
              <a:t>일자 기준 한 달 전 까지의 날씨 데이터를 활용</a:t>
            </a:r>
            <a:endParaRPr lang="en-US" altLang="ko-KR" sz="1500" dirty="0">
              <a:latin typeface="돋움" pitchFamily="50" charset="-127"/>
              <a:ea typeface="돋움" pitchFamily="50" charset="-127"/>
            </a:endParaRPr>
          </a:p>
          <a:p>
            <a:pPr marL="1200150" lvl="2" indent="-285750">
              <a:lnSpc>
                <a:spcPct val="150000"/>
              </a:lnSpc>
              <a:buFont typeface="Arial" pitchFamily="34" charset="0"/>
              <a:buChar char="•"/>
            </a:pPr>
            <a:r>
              <a:rPr lang="ko-KR" altLang="en-US" sz="1400" dirty="0" smtClean="0">
                <a:latin typeface="돋움" pitchFamily="50" charset="-127"/>
                <a:ea typeface="돋움" pitchFamily="50" charset="-127"/>
              </a:rPr>
              <a:t>한달 </a:t>
            </a:r>
            <a:r>
              <a:rPr lang="ko-KR" altLang="en-US" sz="1400" dirty="0">
                <a:latin typeface="돋움" pitchFamily="50" charset="-127"/>
                <a:ea typeface="돋움" pitchFamily="50" charset="-127"/>
              </a:rPr>
              <a:t>평균</a:t>
            </a:r>
            <a:r>
              <a:rPr lang="en-US" altLang="ko-KR" sz="1400" dirty="0">
                <a:latin typeface="돋움" pitchFamily="50" charset="-127"/>
                <a:ea typeface="돋움" pitchFamily="50" charset="-127"/>
              </a:rPr>
              <a:t>: </a:t>
            </a:r>
            <a:r>
              <a:rPr lang="ko-KR" altLang="en-US" sz="1400" dirty="0">
                <a:latin typeface="돋움" pitchFamily="50" charset="-127"/>
                <a:ea typeface="돋움" pitchFamily="50" charset="-127"/>
              </a:rPr>
              <a:t>온도</a:t>
            </a:r>
            <a:r>
              <a:rPr lang="en-US" altLang="ko-KR" sz="1400" dirty="0">
                <a:latin typeface="돋움" pitchFamily="50" charset="-127"/>
                <a:ea typeface="돋움" pitchFamily="50" charset="-127"/>
              </a:rPr>
              <a:t>, PM10, PM2.5</a:t>
            </a:r>
          </a:p>
          <a:p>
            <a:pPr marL="1200150" lvl="2" indent="-285750">
              <a:lnSpc>
                <a:spcPct val="150000"/>
              </a:lnSpc>
              <a:buFont typeface="Arial" pitchFamily="34" charset="0"/>
              <a:buChar char="•"/>
            </a:pPr>
            <a:r>
              <a:rPr lang="ko-KR" altLang="en-US" sz="1400" dirty="0" smtClean="0">
                <a:latin typeface="돋움" pitchFamily="50" charset="-127"/>
                <a:ea typeface="돋움" pitchFamily="50" charset="-127"/>
              </a:rPr>
              <a:t>한달 </a:t>
            </a:r>
            <a:r>
              <a:rPr lang="ko-KR" altLang="en-US" sz="1400" dirty="0">
                <a:latin typeface="돋움" pitchFamily="50" charset="-127"/>
                <a:ea typeface="돋움" pitchFamily="50" charset="-127"/>
              </a:rPr>
              <a:t>합계</a:t>
            </a:r>
            <a:r>
              <a:rPr lang="en-US" altLang="ko-KR" sz="1400" dirty="0">
                <a:latin typeface="돋움" pitchFamily="50" charset="-127"/>
                <a:ea typeface="돋움" pitchFamily="50" charset="-127"/>
              </a:rPr>
              <a:t>: </a:t>
            </a:r>
            <a:r>
              <a:rPr lang="ko-KR" altLang="en-US" sz="1400" dirty="0">
                <a:latin typeface="돋움" pitchFamily="50" charset="-127"/>
                <a:ea typeface="돋움" pitchFamily="50" charset="-127"/>
              </a:rPr>
              <a:t>강수량</a:t>
            </a:r>
            <a:r>
              <a:rPr lang="en-US" altLang="ko-KR" sz="1400" dirty="0">
                <a:latin typeface="돋움" pitchFamily="50" charset="-127"/>
                <a:ea typeface="돋움" pitchFamily="50" charset="-127"/>
              </a:rPr>
              <a:t>, </a:t>
            </a:r>
            <a:r>
              <a:rPr lang="ko-KR" altLang="en-US" sz="1400" dirty="0">
                <a:latin typeface="돋움" pitchFamily="50" charset="-127"/>
                <a:ea typeface="돋움" pitchFamily="50" charset="-127"/>
              </a:rPr>
              <a:t>합계 일사</a:t>
            </a:r>
            <a:r>
              <a:rPr lang="en-US" altLang="ko-KR" sz="1400" dirty="0">
                <a:latin typeface="돋움" pitchFamily="50" charset="-127"/>
                <a:ea typeface="돋움" pitchFamily="50" charset="-127"/>
              </a:rPr>
              <a:t>, </a:t>
            </a:r>
            <a:r>
              <a:rPr lang="ko-KR" altLang="en-US" sz="1400" dirty="0">
                <a:latin typeface="돋움" pitchFamily="50" charset="-127"/>
                <a:ea typeface="돋움" pitchFamily="50" charset="-127"/>
              </a:rPr>
              <a:t>합계 일조 시간</a:t>
            </a:r>
            <a:endParaRPr lang="en-US" altLang="ko-KR" sz="1400" dirty="0">
              <a:latin typeface="돋움" pitchFamily="50" charset="-127"/>
              <a:ea typeface="돋움" pitchFamily="50" charset="-127"/>
            </a:endParaRPr>
          </a:p>
          <a:p>
            <a:pPr marL="285750" indent="-285750">
              <a:lnSpc>
                <a:spcPct val="150000"/>
              </a:lnSpc>
              <a:buFont typeface="Arial" pitchFamily="34" charset="0"/>
              <a:buChar char="•"/>
            </a:pPr>
            <a:endParaRPr lang="en-US" altLang="ko-KR" sz="1600" dirty="0">
              <a:latin typeface="돋움" pitchFamily="50" charset="-127"/>
              <a:ea typeface="돋움" pitchFamily="50" charset="-127"/>
            </a:endParaRPr>
          </a:p>
        </p:txBody>
      </p:sp>
      <p:sp>
        <p:nvSpPr>
          <p:cNvPr id="7" name="TextBox 6"/>
          <p:cNvSpPr txBox="1"/>
          <p:nvPr/>
        </p:nvSpPr>
        <p:spPr>
          <a:xfrm>
            <a:off x="6516216" y="552708"/>
            <a:ext cx="1917513" cy="338554"/>
          </a:xfrm>
          <a:prstGeom prst="rect">
            <a:avLst/>
          </a:prstGeom>
          <a:noFill/>
        </p:spPr>
        <p:txBody>
          <a:bodyPr wrap="none" rtlCol="0">
            <a:spAutoFit/>
          </a:bodyPr>
          <a:lstStyle/>
          <a:p>
            <a:r>
              <a:rPr lang="en-US" altLang="ko-KR" sz="1600" dirty="0" smtClean="0">
                <a:latin typeface="맑은 고딕" pitchFamily="50" charset="-127"/>
                <a:ea typeface="맑은 고딕" pitchFamily="50" charset="-127"/>
              </a:rPr>
              <a:t>3-1. </a:t>
            </a:r>
            <a:r>
              <a:rPr lang="ko-KR" altLang="en-US" sz="1600" dirty="0" smtClean="0">
                <a:latin typeface="맑은 고딕" pitchFamily="50" charset="-127"/>
                <a:ea typeface="맑은 고딕" pitchFamily="50" charset="-127"/>
              </a:rPr>
              <a:t>데이터 전처리</a:t>
            </a:r>
            <a:endParaRPr lang="ko-KR" altLang="en-US" sz="1600" dirty="0">
              <a:latin typeface="맑은 고딕" pitchFamily="50" charset="-127"/>
              <a:ea typeface="맑은 고딕" pitchFamily="50" charset="-127"/>
            </a:endParaRPr>
          </a:p>
        </p:txBody>
      </p:sp>
      <p:grpSp>
        <p:nvGrpSpPr>
          <p:cNvPr id="8" name="그룹 7"/>
          <p:cNvGrpSpPr/>
          <p:nvPr/>
        </p:nvGrpSpPr>
        <p:grpSpPr>
          <a:xfrm>
            <a:off x="669491" y="366746"/>
            <a:ext cx="5586355" cy="925921"/>
            <a:chOff x="1470655" y="2366883"/>
            <a:chExt cx="5586355" cy="925921"/>
          </a:xfrm>
        </p:grpSpPr>
        <p:grpSp>
          <p:nvGrpSpPr>
            <p:cNvPr id="9" name="그룹 8"/>
            <p:cNvGrpSpPr/>
            <p:nvPr/>
          </p:nvGrpSpPr>
          <p:grpSpPr>
            <a:xfrm>
              <a:off x="1470655" y="2366883"/>
              <a:ext cx="747880" cy="925921"/>
              <a:chOff x="2181677" y="1319394"/>
              <a:chExt cx="747880" cy="925921"/>
            </a:xfrm>
          </p:grpSpPr>
          <p:sp>
            <p:nvSpPr>
              <p:cNvPr id="11" name="TextBox 10"/>
              <p:cNvSpPr txBox="1"/>
              <p:nvPr/>
            </p:nvSpPr>
            <p:spPr>
              <a:xfrm>
                <a:off x="2181677" y="1319394"/>
                <a:ext cx="439544" cy="646331"/>
              </a:xfrm>
              <a:prstGeom prst="rect">
                <a:avLst/>
              </a:prstGeom>
              <a:noFill/>
            </p:spPr>
            <p:txBody>
              <a:bodyPr wrap="none" rtlCol="0">
                <a:spAutoFit/>
              </a:bodyPr>
              <a:lstStyle/>
              <a:p>
                <a:r>
                  <a:rPr lang="en-US" altLang="ko-KR" sz="3600" dirty="0" smtClean="0">
                    <a:latin typeface="맑은 고딕" pitchFamily="50" charset="-127"/>
                    <a:ea typeface="맑은 고딕" pitchFamily="50" charset="-127"/>
                  </a:rPr>
                  <a:t>3</a:t>
                </a:r>
                <a:endParaRPr lang="ko-KR" altLang="en-US" sz="3600" dirty="0">
                  <a:latin typeface="맑은 고딕" pitchFamily="50" charset="-127"/>
                  <a:ea typeface="맑은 고딕" pitchFamily="50" charset="-127"/>
                </a:endParaRPr>
              </a:p>
            </p:txBody>
          </p:sp>
          <p:sp>
            <p:nvSpPr>
              <p:cNvPr id="12" name="직각 삼각형 11"/>
              <p:cNvSpPr/>
              <p:nvPr/>
            </p:nvSpPr>
            <p:spPr>
              <a:xfrm rot="16200000">
                <a:off x="2620469" y="1936227"/>
                <a:ext cx="309088" cy="309088"/>
              </a:xfrm>
              <a:prstGeom prst="rtTriangle">
                <a:avLst/>
              </a:prstGeom>
              <a:solidFill>
                <a:schemeClr val="bg1"/>
              </a:solidFill>
              <a:ln>
                <a:noFill/>
              </a:ln>
              <a:effectLst>
                <a:outerShdw blurRad="152400" dist="482600" dir="13500000" algn="br" rotWithShape="0">
                  <a:prstClr val="black">
                    <a:alpha val="3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맑은 고딕" pitchFamily="50" charset="-127"/>
                  <a:ea typeface="맑은 고딕" pitchFamily="50" charset="-127"/>
                </a:endParaRPr>
              </a:p>
            </p:txBody>
          </p:sp>
          <p:sp>
            <p:nvSpPr>
              <p:cNvPr id="13" name="직각 삼각형 12"/>
              <p:cNvSpPr/>
              <p:nvPr/>
            </p:nvSpPr>
            <p:spPr>
              <a:xfrm rot="16200000">
                <a:off x="2210366" y="1538120"/>
                <a:ext cx="468052" cy="468052"/>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맑은 고딕" pitchFamily="50" charset="-127"/>
                  <a:ea typeface="맑은 고딕" pitchFamily="50" charset="-127"/>
                </a:endParaRPr>
              </a:p>
            </p:txBody>
          </p:sp>
        </p:grpSp>
        <p:sp>
          <p:nvSpPr>
            <p:cNvPr id="10" name="TextBox 9"/>
            <p:cNvSpPr txBox="1"/>
            <p:nvPr/>
          </p:nvSpPr>
          <p:spPr>
            <a:xfrm>
              <a:off x="1909447" y="2491290"/>
              <a:ext cx="5147563" cy="461665"/>
            </a:xfrm>
            <a:prstGeom prst="rect">
              <a:avLst/>
            </a:prstGeom>
            <a:noFill/>
          </p:spPr>
          <p:txBody>
            <a:bodyPr wrap="none" rtlCol="0">
              <a:spAutoFit/>
            </a:bodyPr>
            <a:lstStyle/>
            <a:p>
              <a:r>
                <a:rPr lang="ko-KR" altLang="en-US" sz="2400" dirty="0">
                  <a:solidFill>
                    <a:schemeClr val="accent1">
                      <a:lumMod val="75000"/>
                    </a:schemeClr>
                  </a:solidFill>
                  <a:latin typeface="맑은 고딕" pitchFamily="50" charset="-127"/>
                  <a:ea typeface="맑은 고딕" pitchFamily="50" charset="-127"/>
                </a:rPr>
                <a:t>데이터 처리 방안 및 활용 분석 기법</a:t>
              </a:r>
            </a:p>
          </p:txBody>
        </p:sp>
      </p:grpSp>
    </p:spTree>
    <p:extLst>
      <p:ext uri="{BB962C8B-B14F-4D97-AF65-F5344CB8AC3E}">
        <p14:creationId xmlns:p14="http://schemas.microsoft.com/office/powerpoint/2010/main" val="332521095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p:cNvSpPr/>
          <p:nvPr/>
        </p:nvSpPr>
        <p:spPr>
          <a:xfrm>
            <a:off x="109892" y="102118"/>
            <a:ext cx="8928992" cy="66247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5" name="그림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08215" y="1221135"/>
            <a:ext cx="3374714" cy="3495600"/>
          </a:xfrm>
          <a:prstGeom prst="rect">
            <a:avLst/>
          </a:prstGeom>
        </p:spPr>
      </p:pic>
      <p:sp>
        <p:nvSpPr>
          <p:cNvPr id="9" name="직사각형 8"/>
          <p:cNvSpPr/>
          <p:nvPr/>
        </p:nvSpPr>
        <p:spPr>
          <a:xfrm>
            <a:off x="698179" y="5771404"/>
            <a:ext cx="7600235" cy="338554"/>
          </a:xfrm>
          <a:prstGeom prst="rect">
            <a:avLst/>
          </a:prstGeom>
        </p:spPr>
        <p:txBody>
          <a:bodyPr wrap="square">
            <a:spAutoFit/>
          </a:bodyPr>
          <a:lstStyle/>
          <a:p>
            <a:pPr marL="285750" indent="-285750">
              <a:buFont typeface="Arial" pitchFamily="34" charset="0"/>
              <a:buChar char="•"/>
            </a:pPr>
            <a:r>
              <a:rPr lang="ko-KR" altLang="en-US" sz="1600" dirty="0" smtClean="0">
                <a:latin typeface="돋움" pitchFamily="50" charset="-127"/>
                <a:ea typeface="돋움" pitchFamily="50" charset="-127"/>
              </a:rPr>
              <a:t>오이 </a:t>
            </a:r>
            <a:r>
              <a:rPr lang="ko-KR" altLang="en-US" sz="1600" dirty="0">
                <a:latin typeface="돋움" pitchFamily="50" charset="-127"/>
                <a:ea typeface="돋움" pitchFamily="50" charset="-127"/>
              </a:rPr>
              <a:t>성장의 최적의 온도</a:t>
            </a:r>
            <a:r>
              <a:rPr lang="en-US" altLang="ko-KR" sz="1600" dirty="0">
                <a:latin typeface="돋움" pitchFamily="50" charset="-127"/>
                <a:ea typeface="돋움" pitchFamily="50" charset="-127"/>
              </a:rPr>
              <a:t>(10°C~28°C)</a:t>
            </a:r>
            <a:r>
              <a:rPr lang="ko-KR" altLang="en-US" sz="1600" dirty="0">
                <a:latin typeface="돋움" pitchFamily="50" charset="-127"/>
                <a:ea typeface="돋움" pitchFamily="50" charset="-127"/>
              </a:rPr>
              <a:t>가 아닐 때 가격이 </a:t>
            </a:r>
            <a:r>
              <a:rPr lang="ko-KR" altLang="en-US" sz="1600" dirty="0" smtClean="0">
                <a:latin typeface="돋움" pitchFamily="50" charset="-127"/>
                <a:ea typeface="돋움" pitchFamily="50" charset="-127"/>
              </a:rPr>
              <a:t>높음</a:t>
            </a:r>
            <a:endParaRPr lang="ko-KR" altLang="en-US" sz="1600" dirty="0">
              <a:latin typeface="돋움" pitchFamily="50" charset="-127"/>
              <a:ea typeface="돋움" pitchFamily="50" charset="-127"/>
            </a:endParaRPr>
          </a:p>
        </p:txBody>
      </p:sp>
      <p:sp>
        <p:nvSpPr>
          <p:cNvPr id="10" name="직사각형 9"/>
          <p:cNvSpPr/>
          <p:nvPr/>
        </p:nvSpPr>
        <p:spPr>
          <a:xfrm>
            <a:off x="5220072" y="3205719"/>
            <a:ext cx="792088" cy="108737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TextBox 5"/>
          <p:cNvSpPr txBox="1"/>
          <p:nvPr/>
        </p:nvSpPr>
        <p:spPr>
          <a:xfrm>
            <a:off x="1784018" y="4720075"/>
            <a:ext cx="1495214" cy="338554"/>
          </a:xfrm>
          <a:prstGeom prst="rect">
            <a:avLst/>
          </a:prstGeom>
          <a:noFill/>
        </p:spPr>
        <p:txBody>
          <a:bodyPr wrap="square" rtlCol="0">
            <a:spAutoFit/>
          </a:bodyPr>
          <a:lstStyle/>
          <a:p>
            <a:r>
              <a:rPr lang="ko-KR" altLang="en-US" sz="1600" b="1" dirty="0" err="1">
                <a:latin typeface="돋움" pitchFamily="50" charset="-127"/>
                <a:ea typeface="돋움" pitchFamily="50" charset="-127"/>
              </a:rPr>
              <a:t>백다다기</a:t>
            </a:r>
            <a:r>
              <a:rPr lang="ko-KR" altLang="en-US" sz="1600" b="1" dirty="0">
                <a:latin typeface="돋움" pitchFamily="50" charset="-127"/>
                <a:ea typeface="돋움" pitchFamily="50" charset="-127"/>
              </a:rPr>
              <a:t> 가격</a:t>
            </a:r>
          </a:p>
        </p:txBody>
      </p:sp>
      <p:sp>
        <p:nvSpPr>
          <p:cNvPr id="12" name="TextBox 11"/>
          <p:cNvSpPr txBox="1"/>
          <p:nvPr/>
        </p:nvSpPr>
        <p:spPr>
          <a:xfrm>
            <a:off x="5822752" y="4720075"/>
            <a:ext cx="1584176" cy="338554"/>
          </a:xfrm>
          <a:prstGeom prst="rect">
            <a:avLst/>
          </a:prstGeom>
          <a:noFill/>
        </p:spPr>
        <p:txBody>
          <a:bodyPr wrap="square" rtlCol="0">
            <a:spAutoFit/>
          </a:bodyPr>
          <a:lstStyle/>
          <a:p>
            <a:r>
              <a:rPr lang="ko-KR" altLang="en-US" sz="1600" b="1" dirty="0">
                <a:latin typeface="돋움" pitchFamily="50" charset="-127"/>
                <a:ea typeface="돋움" pitchFamily="50" charset="-127"/>
              </a:rPr>
              <a:t>서울</a:t>
            </a:r>
            <a:r>
              <a:rPr lang="en-US" altLang="ko-KR" sz="1600" b="1" dirty="0">
                <a:latin typeface="돋움" pitchFamily="50" charset="-127"/>
                <a:ea typeface="돋움" pitchFamily="50" charset="-127"/>
              </a:rPr>
              <a:t>-</a:t>
            </a:r>
            <a:r>
              <a:rPr lang="ko-KR" altLang="en-US" sz="1600" b="1" dirty="0">
                <a:latin typeface="돋움" pitchFamily="50" charset="-127"/>
                <a:ea typeface="돋움" pitchFamily="50" charset="-127"/>
              </a:rPr>
              <a:t>대전 온도</a:t>
            </a:r>
          </a:p>
        </p:txBody>
      </p:sp>
      <p:sp>
        <p:nvSpPr>
          <p:cNvPr id="13" name="TextBox 12"/>
          <p:cNvSpPr txBox="1"/>
          <p:nvPr/>
        </p:nvSpPr>
        <p:spPr>
          <a:xfrm>
            <a:off x="6516216" y="552708"/>
            <a:ext cx="1712328" cy="338554"/>
          </a:xfrm>
          <a:prstGeom prst="rect">
            <a:avLst/>
          </a:prstGeom>
          <a:noFill/>
        </p:spPr>
        <p:txBody>
          <a:bodyPr wrap="none" rtlCol="0">
            <a:spAutoFit/>
          </a:bodyPr>
          <a:lstStyle/>
          <a:p>
            <a:r>
              <a:rPr lang="en-US" altLang="ko-KR" sz="1600" dirty="0" smtClean="0">
                <a:latin typeface="맑은 고딕" pitchFamily="50" charset="-127"/>
                <a:ea typeface="맑은 고딕" pitchFamily="50" charset="-127"/>
              </a:rPr>
              <a:t>3-2. </a:t>
            </a:r>
            <a:r>
              <a:rPr lang="ko-KR" altLang="en-US" sz="1600" dirty="0" smtClean="0">
                <a:latin typeface="맑은 고딕" pitchFamily="50" charset="-127"/>
                <a:ea typeface="맑은 고딕" pitchFamily="50" charset="-127"/>
              </a:rPr>
              <a:t>데이터 분석</a:t>
            </a:r>
            <a:endParaRPr lang="ko-KR" altLang="en-US" sz="1600" dirty="0">
              <a:latin typeface="맑은 고딕" pitchFamily="50" charset="-127"/>
              <a:ea typeface="맑은 고딕" pitchFamily="50" charset="-127"/>
            </a:endParaRPr>
          </a:p>
        </p:txBody>
      </p:sp>
      <p:grpSp>
        <p:nvGrpSpPr>
          <p:cNvPr id="15" name="그룹 14"/>
          <p:cNvGrpSpPr/>
          <p:nvPr/>
        </p:nvGrpSpPr>
        <p:grpSpPr>
          <a:xfrm>
            <a:off x="669491" y="366746"/>
            <a:ext cx="5586355" cy="925921"/>
            <a:chOff x="1470655" y="2366883"/>
            <a:chExt cx="5586355" cy="925921"/>
          </a:xfrm>
        </p:grpSpPr>
        <p:grpSp>
          <p:nvGrpSpPr>
            <p:cNvPr id="16" name="그룹 15"/>
            <p:cNvGrpSpPr/>
            <p:nvPr/>
          </p:nvGrpSpPr>
          <p:grpSpPr>
            <a:xfrm>
              <a:off x="1470655" y="2366883"/>
              <a:ext cx="747880" cy="925921"/>
              <a:chOff x="2181677" y="1319394"/>
              <a:chExt cx="747880" cy="925921"/>
            </a:xfrm>
          </p:grpSpPr>
          <p:sp>
            <p:nvSpPr>
              <p:cNvPr id="18" name="TextBox 17"/>
              <p:cNvSpPr txBox="1"/>
              <p:nvPr/>
            </p:nvSpPr>
            <p:spPr>
              <a:xfrm>
                <a:off x="2181677" y="1319394"/>
                <a:ext cx="439544" cy="646331"/>
              </a:xfrm>
              <a:prstGeom prst="rect">
                <a:avLst/>
              </a:prstGeom>
              <a:noFill/>
            </p:spPr>
            <p:txBody>
              <a:bodyPr wrap="none" rtlCol="0">
                <a:spAutoFit/>
              </a:bodyPr>
              <a:lstStyle/>
              <a:p>
                <a:r>
                  <a:rPr lang="en-US" altLang="ko-KR" sz="3600" dirty="0" smtClean="0">
                    <a:latin typeface="맑은 고딕" pitchFamily="50" charset="-127"/>
                    <a:ea typeface="맑은 고딕" pitchFamily="50" charset="-127"/>
                  </a:rPr>
                  <a:t>3</a:t>
                </a:r>
                <a:endParaRPr lang="ko-KR" altLang="en-US" sz="3600" dirty="0">
                  <a:latin typeface="맑은 고딕" pitchFamily="50" charset="-127"/>
                  <a:ea typeface="맑은 고딕" pitchFamily="50" charset="-127"/>
                </a:endParaRPr>
              </a:p>
            </p:txBody>
          </p:sp>
          <p:sp>
            <p:nvSpPr>
              <p:cNvPr id="19" name="직각 삼각형 18"/>
              <p:cNvSpPr/>
              <p:nvPr/>
            </p:nvSpPr>
            <p:spPr>
              <a:xfrm rot="16200000">
                <a:off x="2620469" y="1936227"/>
                <a:ext cx="309088" cy="309088"/>
              </a:xfrm>
              <a:prstGeom prst="rtTriangle">
                <a:avLst/>
              </a:prstGeom>
              <a:solidFill>
                <a:schemeClr val="bg1"/>
              </a:solidFill>
              <a:ln>
                <a:noFill/>
              </a:ln>
              <a:effectLst>
                <a:outerShdw blurRad="152400" dist="482600" dir="13500000" algn="br" rotWithShape="0">
                  <a:prstClr val="black">
                    <a:alpha val="3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맑은 고딕" pitchFamily="50" charset="-127"/>
                  <a:ea typeface="맑은 고딕" pitchFamily="50" charset="-127"/>
                </a:endParaRPr>
              </a:p>
            </p:txBody>
          </p:sp>
          <p:sp>
            <p:nvSpPr>
              <p:cNvPr id="20" name="직각 삼각형 19"/>
              <p:cNvSpPr/>
              <p:nvPr/>
            </p:nvSpPr>
            <p:spPr>
              <a:xfrm rot="16200000">
                <a:off x="2210366" y="1538120"/>
                <a:ext cx="468052" cy="468052"/>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맑은 고딕" pitchFamily="50" charset="-127"/>
                  <a:ea typeface="맑은 고딕" pitchFamily="50" charset="-127"/>
                </a:endParaRPr>
              </a:p>
            </p:txBody>
          </p:sp>
        </p:grpSp>
        <p:sp>
          <p:nvSpPr>
            <p:cNvPr id="17" name="TextBox 16"/>
            <p:cNvSpPr txBox="1"/>
            <p:nvPr/>
          </p:nvSpPr>
          <p:spPr>
            <a:xfrm>
              <a:off x="1909447" y="2491290"/>
              <a:ext cx="5147563" cy="461665"/>
            </a:xfrm>
            <a:prstGeom prst="rect">
              <a:avLst/>
            </a:prstGeom>
            <a:noFill/>
          </p:spPr>
          <p:txBody>
            <a:bodyPr wrap="none" rtlCol="0">
              <a:spAutoFit/>
            </a:bodyPr>
            <a:lstStyle/>
            <a:p>
              <a:r>
                <a:rPr lang="ko-KR" altLang="en-US" sz="2400" dirty="0">
                  <a:solidFill>
                    <a:schemeClr val="accent1">
                      <a:lumMod val="75000"/>
                    </a:schemeClr>
                  </a:solidFill>
                  <a:latin typeface="맑은 고딕" pitchFamily="50" charset="-127"/>
                  <a:ea typeface="맑은 고딕" pitchFamily="50" charset="-127"/>
                </a:rPr>
                <a:t>데이터 처리 방안 및 활용 분석 기법</a:t>
              </a:r>
            </a:p>
          </p:txBody>
        </p:sp>
      </p:grpSp>
      <p:grpSp>
        <p:nvGrpSpPr>
          <p:cNvPr id="7" name="그룹 6"/>
          <p:cNvGrpSpPr/>
          <p:nvPr/>
        </p:nvGrpSpPr>
        <p:grpSpPr>
          <a:xfrm>
            <a:off x="531168" y="1211610"/>
            <a:ext cx="3543720" cy="3496118"/>
            <a:chOff x="531168" y="1211610"/>
            <a:chExt cx="3543720" cy="3496118"/>
          </a:xfrm>
        </p:grpSpPr>
        <p:pic>
          <p:nvPicPr>
            <p:cNvPr id="2" name="그림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1168" y="1211610"/>
              <a:ext cx="3543720" cy="3496118"/>
            </a:xfrm>
            <a:prstGeom prst="rect">
              <a:avLst/>
            </a:prstGeom>
          </p:spPr>
        </p:pic>
        <p:sp>
          <p:nvSpPr>
            <p:cNvPr id="11" name="직사각형 10"/>
            <p:cNvSpPr/>
            <p:nvPr/>
          </p:nvSpPr>
          <p:spPr>
            <a:xfrm>
              <a:off x="1096566" y="2532137"/>
              <a:ext cx="792088" cy="943361"/>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16918693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p:cNvSpPr/>
          <p:nvPr/>
        </p:nvSpPr>
        <p:spPr>
          <a:xfrm>
            <a:off x="120237" y="96485"/>
            <a:ext cx="8928992" cy="66247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9" name="직사각형 8"/>
          <p:cNvSpPr/>
          <p:nvPr/>
        </p:nvSpPr>
        <p:spPr>
          <a:xfrm>
            <a:off x="698179" y="5806628"/>
            <a:ext cx="7848872" cy="338554"/>
          </a:xfrm>
          <a:prstGeom prst="rect">
            <a:avLst/>
          </a:prstGeom>
        </p:spPr>
        <p:txBody>
          <a:bodyPr wrap="square">
            <a:spAutoFit/>
          </a:bodyPr>
          <a:lstStyle/>
          <a:p>
            <a:pPr marL="285750" indent="-285750">
              <a:buFont typeface="Arial" pitchFamily="34" charset="0"/>
              <a:buChar char="•"/>
            </a:pPr>
            <a:r>
              <a:rPr lang="ko-KR" altLang="en-US" sz="1600" dirty="0">
                <a:latin typeface="돋움" pitchFamily="50" charset="-127"/>
                <a:ea typeface="돋움" pitchFamily="50" charset="-127"/>
              </a:rPr>
              <a:t>오이 성장에 중요한 요소인 합계 일사가 증가할 때 가격은 감소하는 추이를 보임</a:t>
            </a:r>
          </a:p>
        </p:txBody>
      </p:sp>
      <p:pic>
        <p:nvPicPr>
          <p:cNvPr id="6" name="그림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4782" y="1192560"/>
            <a:ext cx="3424052" cy="3495600"/>
          </a:xfrm>
          <a:prstGeom prst="rect">
            <a:avLst/>
          </a:prstGeom>
        </p:spPr>
      </p:pic>
      <p:sp>
        <p:nvSpPr>
          <p:cNvPr id="18" name="직사각형 17"/>
          <p:cNvSpPr/>
          <p:nvPr/>
        </p:nvSpPr>
        <p:spPr>
          <a:xfrm>
            <a:off x="5195841" y="2282205"/>
            <a:ext cx="1339812" cy="1818806"/>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p:cNvSpPr txBox="1"/>
          <p:nvPr/>
        </p:nvSpPr>
        <p:spPr>
          <a:xfrm>
            <a:off x="1721207" y="4700197"/>
            <a:ext cx="1711238" cy="338554"/>
          </a:xfrm>
          <a:prstGeom prst="rect">
            <a:avLst/>
          </a:prstGeom>
          <a:noFill/>
        </p:spPr>
        <p:txBody>
          <a:bodyPr wrap="square" rtlCol="0">
            <a:spAutoFit/>
          </a:bodyPr>
          <a:lstStyle/>
          <a:p>
            <a:r>
              <a:rPr lang="ko-KR" altLang="en-US" sz="1600" b="1" dirty="0" err="1">
                <a:latin typeface="돋움" pitchFamily="50" charset="-127"/>
                <a:ea typeface="돋움" pitchFamily="50" charset="-127"/>
              </a:rPr>
              <a:t>백다다기</a:t>
            </a:r>
            <a:r>
              <a:rPr lang="ko-KR" altLang="en-US" sz="1600" b="1" dirty="0">
                <a:latin typeface="돋움" pitchFamily="50" charset="-127"/>
                <a:ea typeface="돋움" pitchFamily="50" charset="-127"/>
              </a:rPr>
              <a:t> 가격</a:t>
            </a:r>
          </a:p>
        </p:txBody>
      </p:sp>
      <p:sp>
        <p:nvSpPr>
          <p:cNvPr id="11" name="TextBox 10"/>
          <p:cNvSpPr txBox="1"/>
          <p:nvPr/>
        </p:nvSpPr>
        <p:spPr>
          <a:xfrm>
            <a:off x="5540555" y="4726972"/>
            <a:ext cx="2232248" cy="338554"/>
          </a:xfrm>
          <a:prstGeom prst="rect">
            <a:avLst/>
          </a:prstGeom>
          <a:noFill/>
        </p:spPr>
        <p:txBody>
          <a:bodyPr wrap="square" rtlCol="0">
            <a:spAutoFit/>
          </a:bodyPr>
          <a:lstStyle/>
          <a:p>
            <a:r>
              <a:rPr lang="ko-KR" altLang="en-US" sz="1600" b="1" dirty="0">
                <a:latin typeface="돋움" pitchFamily="50" charset="-127"/>
                <a:ea typeface="돋움" pitchFamily="50" charset="-127"/>
              </a:rPr>
              <a:t>서울</a:t>
            </a:r>
            <a:r>
              <a:rPr lang="en-US" altLang="ko-KR" sz="1600" b="1" dirty="0">
                <a:latin typeface="돋움" pitchFamily="50" charset="-127"/>
                <a:ea typeface="돋움" pitchFamily="50" charset="-127"/>
              </a:rPr>
              <a:t>-</a:t>
            </a:r>
            <a:r>
              <a:rPr lang="ko-KR" altLang="en-US" sz="1600" b="1" dirty="0">
                <a:latin typeface="돋움" pitchFamily="50" charset="-127"/>
                <a:ea typeface="돋움" pitchFamily="50" charset="-127"/>
              </a:rPr>
              <a:t>대전 합계 일사</a:t>
            </a:r>
          </a:p>
        </p:txBody>
      </p:sp>
      <p:sp>
        <p:nvSpPr>
          <p:cNvPr id="13" name="TextBox 12"/>
          <p:cNvSpPr txBox="1"/>
          <p:nvPr/>
        </p:nvSpPr>
        <p:spPr>
          <a:xfrm>
            <a:off x="6516216" y="552708"/>
            <a:ext cx="1712328" cy="338554"/>
          </a:xfrm>
          <a:prstGeom prst="rect">
            <a:avLst/>
          </a:prstGeom>
          <a:noFill/>
        </p:spPr>
        <p:txBody>
          <a:bodyPr wrap="none" rtlCol="0">
            <a:spAutoFit/>
          </a:bodyPr>
          <a:lstStyle/>
          <a:p>
            <a:r>
              <a:rPr lang="en-US" altLang="ko-KR" sz="1600" dirty="0" smtClean="0">
                <a:latin typeface="맑은 고딕" pitchFamily="50" charset="-127"/>
                <a:ea typeface="맑은 고딕" pitchFamily="50" charset="-127"/>
              </a:rPr>
              <a:t>3-2. </a:t>
            </a:r>
            <a:r>
              <a:rPr lang="ko-KR" altLang="en-US" sz="1600" dirty="0" smtClean="0">
                <a:latin typeface="맑은 고딕" pitchFamily="50" charset="-127"/>
                <a:ea typeface="맑은 고딕" pitchFamily="50" charset="-127"/>
              </a:rPr>
              <a:t>데이터 분석</a:t>
            </a:r>
            <a:endParaRPr lang="ko-KR" altLang="en-US" sz="1600" dirty="0">
              <a:latin typeface="맑은 고딕" pitchFamily="50" charset="-127"/>
              <a:ea typeface="맑은 고딕" pitchFamily="50" charset="-127"/>
            </a:endParaRPr>
          </a:p>
        </p:txBody>
      </p:sp>
      <p:grpSp>
        <p:nvGrpSpPr>
          <p:cNvPr id="14" name="그룹 13"/>
          <p:cNvGrpSpPr/>
          <p:nvPr/>
        </p:nvGrpSpPr>
        <p:grpSpPr>
          <a:xfrm>
            <a:off x="669491" y="366746"/>
            <a:ext cx="5586355" cy="925921"/>
            <a:chOff x="1470655" y="2366883"/>
            <a:chExt cx="5586355" cy="925921"/>
          </a:xfrm>
        </p:grpSpPr>
        <p:grpSp>
          <p:nvGrpSpPr>
            <p:cNvPr id="15" name="그룹 14"/>
            <p:cNvGrpSpPr/>
            <p:nvPr/>
          </p:nvGrpSpPr>
          <p:grpSpPr>
            <a:xfrm>
              <a:off x="1470655" y="2366883"/>
              <a:ext cx="747880" cy="925921"/>
              <a:chOff x="2181677" y="1319394"/>
              <a:chExt cx="747880" cy="925921"/>
            </a:xfrm>
          </p:grpSpPr>
          <p:sp>
            <p:nvSpPr>
              <p:cNvPr id="17" name="TextBox 16"/>
              <p:cNvSpPr txBox="1"/>
              <p:nvPr/>
            </p:nvSpPr>
            <p:spPr>
              <a:xfrm>
                <a:off x="2181677" y="1319394"/>
                <a:ext cx="439544" cy="646331"/>
              </a:xfrm>
              <a:prstGeom prst="rect">
                <a:avLst/>
              </a:prstGeom>
              <a:noFill/>
            </p:spPr>
            <p:txBody>
              <a:bodyPr wrap="none" rtlCol="0">
                <a:spAutoFit/>
              </a:bodyPr>
              <a:lstStyle/>
              <a:p>
                <a:r>
                  <a:rPr lang="en-US" altLang="ko-KR" sz="3600" dirty="0" smtClean="0">
                    <a:latin typeface="맑은 고딕" pitchFamily="50" charset="-127"/>
                    <a:ea typeface="맑은 고딕" pitchFamily="50" charset="-127"/>
                  </a:rPr>
                  <a:t>3</a:t>
                </a:r>
                <a:endParaRPr lang="ko-KR" altLang="en-US" sz="3600" dirty="0">
                  <a:latin typeface="맑은 고딕" pitchFamily="50" charset="-127"/>
                  <a:ea typeface="맑은 고딕" pitchFamily="50" charset="-127"/>
                </a:endParaRPr>
              </a:p>
            </p:txBody>
          </p:sp>
          <p:sp>
            <p:nvSpPr>
              <p:cNvPr id="20" name="직각 삼각형 19"/>
              <p:cNvSpPr/>
              <p:nvPr/>
            </p:nvSpPr>
            <p:spPr>
              <a:xfrm rot="16200000">
                <a:off x="2620469" y="1936227"/>
                <a:ext cx="309088" cy="309088"/>
              </a:xfrm>
              <a:prstGeom prst="rtTriangle">
                <a:avLst/>
              </a:prstGeom>
              <a:solidFill>
                <a:schemeClr val="bg1"/>
              </a:solidFill>
              <a:ln>
                <a:noFill/>
              </a:ln>
              <a:effectLst>
                <a:outerShdw blurRad="152400" dist="482600" dir="13500000" algn="br" rotWithShape="0">
                  <a:prstClr val="black">
                    <a:alpha val="3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맑은 고딕" pitchFamily="50" charset="-127"/>
                  <a:ea typeface="맑은 고딕" pitchFamily="50" charset="-127"/>
                </a:endParaRPr>
              </a:p>
            </p:txBody>
          </p:sp>
          <p:sp>
            <p:nvSpPr>
              <p:cNvPr id="21" name="직각 삼각형 20"/>
              <p:cNvSpPr/>
              <p:nvPr/>
            </p:nvSpPr>
            <p:spPr>
              <a:xfrm rot="16200000">
                <a:off x="2210366" y="1538120"/>
                <a:ext cx="468052" cy="468052"/>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맑은 고딕" pitchFamily="50" charset="-127"/>
                  <a:ea typeface="맑은 고딕" pitchFamily="50" charset="-127"/>
                </a:endParaRPr>
              </a:p>
            </p:txBody>
          </p:sp>
        </p:grpSp>
        <p:sp>
          <p:nvSpPr>
            <p:cNvPr id="16" name="TextBox 15"/>
            <p:cNvSpPr txBox="1"/>
            <p:nvPr/>
          </p:nvSpPr>
          <p:spPr>
            <a:xfrm>
              <a:off x="1909447" y="2491290"/>
              <a:ext cx="5147563" cy="461665"/>
            </a:xfrm>
            <a:prstGeom prst="rect">
              <a:avLst/>
            </a:prstGeom>
            <a:noFill/>
          </p:spPr>
          <p:txBody>
            <a:bodyPr wrap="none" rtlCol="0">
              <a:spAutoFit/>
            </a:bodyPr>
            <a:lstStyle/>
            <a:p>
              <a:r>
                <a:rPr lang="ko-KR" altLang="en-US" sz="2400" dirty="0">
                  <a:solidFill>
                    <a:schemeClr val="accent1">
                      <a:lumMod val="75000"/>
                    </a:schemeClr>
                  </a:solidFill>
                  <a:latin typeface="맑은 고딕" pitchFamily="50" charset="-127"/>
                  <a:ea typeface="맑은 고딕" pitchFamily="50" charset="-127"/>
                </a:rPr>
                <a:t>데이터 처리 방안 및 활용 분석 기법</a:t>
              </a:r>
            </a:p>
          </p:txBody>
        </p:sp>
      </p:grpSp>
      <p:grpSp>
        <p:nvGrpSpPr>
          <p:cNvPr id="5" name="그룹 4"/>
          <p:cNvGrpSpPr/>
          <p:nvPr/>
        </p:nvGrpSpPr>
        <p:grpSpPr>
          <a:xfrm>
            <a:off x="540693" y="1211610"/>
            <a:ext cx="3543720" cy="3496118"/>
            <a:chOff x="540693" y="1211610"/>
            <a:chExt cx="3543720" cy="3496118"/>
          </a:xfrm>
        </p:grpSpPr>
        <p:pic>
          <p:nvPicPr>
            <p:cNvPr id="2" name="그림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0693" y="1211610"/>
              <a:ext cx="3543720" cy="3496118"/>
            </a:xfrm>
            <a:prstGeom prst="rect">
              <a:avLst/>
            </a:prstGeom>
          </p:spPr>
        </p:pic>
        <p:sp>
          <p:nvSpPr>
            <p:cNvPr id="12" name="직사각형 11"/>
            <p:cNvSpPr/>
            <p:nvPr/>
          </p:nvSpPr>
          <p:spPr>
            <a:xfrm>
              <a:off x="1115616" y="2561156"/>
              <a:ext cx="1339812" cy="1818806"/>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31684413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p:cNvSpPr/>
          <p:nvPr/>
        </p:nvSpPr>
        <p:spPr>
          <a:xfrm>
            <a:off x="107504" y="116632"/>
            <a:ext cx="8928992" cy="66247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2"/>
          <p:cNvSpPr txBox="1"/>
          <p:nvPr/>
        </p:nvSpPr>
        <p:spPr>
          <a:xfrm>
            <a:off x="3492084" y="404664"/>
            <a:ext cx="1829347" cy="584775"/>
          </a:xfrm>
          <a:prstGeom prst="rect">
            <a:avLst/>
          </a:prstGeom>
          <a:noFill/>
        </p:spPr>
        <p:txBody>
          <a:bodyPr wrap="none" rtlCol="0">
            <a:spAutoFit/>
          </a:bodyPr>
          <a:lstStyle/>
          <a:p>
            <a:r>
              <a:rPr lang="en-US" altLang="ko-KR" sz="3200" dirty="0" smtClean="0">
                <a:latin typeface="옥션고딕 B" pitchFamily="2" charset="-127"/>
                <a:ea typeface="옥션고딕 B" pitchFamily="2" charset="-127"/>
              </a:rPr>
              <a:t>     CONTENTS</a:t>
            </a:r>
            <a:endParaRPr lang="ko-KR" altLang="en-US" sz="3200" dirty="0">
              <a:latin typeface="옥션고딕 B" pitchFamily="2" charset="-127"/>
              <a:ea typeface="옥션고딕 B" pitchFamily="2" charset="-127"/>
            </a:endParaRPr>
          </a:p>
        </p:txBody>
      </p:sp>
      <p:grpSp>
        <p:nvGrpSpPr>
          <p:cNvPr id="4" name="그룹 3"/>
          <p:cNvGrpSpPr/>
          <p:nvPr/>
        </p:nvGrpSpPr>
        <p:grpSpPr>
          <a:xfrm>
            <a:off x="1904917" y="1823616"/>
            <a:ext cx="1539027" cy="925921"/>
            <a:chOff x="1470655" y="2366883"/>
            <a:chExt cx="1539027" cy="925921"/>
          </a:xfrm>
        </p:grpSpPr>
        <p:grpSp>
          <p:nvGrpSpPr>
            <p:cNvPr id="5" name="그룹 4"/>
            <p:cNvGrpSpPr/>
            <p:nvPr/>
          </p:nvGrpSpPr>
          <p:grpSpPr>
            <a:xfrm>
              <a:off x="1470655" y="2366883"/>
              <a:ext cx="747880" cy="925921"/>
              <a:chOff x="2181677" y="1319394"/>
              <a:chExt cx="747880" cy="925921"/>
            </a:xfrm>
          </p:grpSpPr>
          <p:sp>
            <p:nvSpPr>
              <p:cNvPr id="11" name="TextBox 10"/>
              <p:cNvSpPr txBox="1"/>
              <p:nvPr/>
            </p:nvSpPr>
            <p:spPr>
              <a:xfrm>
                <a:off x="2181677" y="1319394"/>
                <a:ext cx="449162" cy="646331"/>
              </a:xfrm>
              <a:prstGeom prst="rect">
                <a:avLst/>
              </a:prstGeom>
              <a:noFill/>
            </p:spPr>
            <p:txBody>
              <a:bodyPr wrap="none" rtlCol="0">
                <a:spAutoFit/>
              </a:bodyPr>
              <a:lstStyle/>
              <a:p>
                <a:r>
                  <a:rPr lang="en-US" altLang="ko-KR" sz="3600" dirty="0" smtClean="0">
                    <a:latin typeface="맑은 고딕" pitchFamily="50" charset="-127"/>
                    <a:ea typeface="맑은 고딕" pitchFamily="50" charset="-127"/>
                  </a:rPr>
                  <a:t>1</a:t>
                </a:r>
                <a:endParaRPr lang="ko-KR" altLang="en-US" sz="3600" dirty="0">
                  <a:latin typeface="맑은 고딕" pitchFamily="50" charset="-127"/>
                  <a:ea typeface="맑은 고딕" pitchFamily="50" charset="-127"/>
                </a:endParaRPr>
              </a:p>
            </p:txBody>
          </p:sp>
          <p:sp>
            <p:nvSpPr>
              <p:cNvPr id="12" name="직각 삼각형 11"/>
              <p:cNvSpPr/>
              <p:nvPr/>
            </p:nvSpPr>
            <p:spPr>
              <a:xfrm rot="16200000">
                <a:off x="2620469" y="1936227"/>
                <a:ext cx="309088" cy="309088"/>
              </a:xfrm>
              <a:prstGeom prst="rtTriangle">
                <a:avLst/>
              </a:prstGeom>
              <a:solidFill>
                <a:schemeClr val="bg1"/>
              </a:solidFill>
              <a:ln>
                <a:noFill/>
              </a:ln>
              <a:effectLst>
                <a:outerShdw blurRad="152400" dist="482600" dir="13500000" algn="br" rotWithShape="0">
                  <a:prstClr val="black">
                    <a:alpha val="3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맑은 고딕" pitchFamily="50" charset="-127"/>
                  <a:ea typeface="맑은 고딕" pitchFamily="50" charset="-127"/>
                </a:endParaRPr>
              </a:p>
            </p:txBody>
          </p:sp>
          <p:sp>
            <p:nvSpPr>
              <p:cNvPr id="13" name="직각 삼각형 12"/>
              <p:cNvSpPr/>
              <p:nvPr/>
            </p:nvSpPr>
            <p:spPr>
              <a:xfrm rot="16200000">
                <a:off x="2210366" y="1538120"/>
                <a:ext cx="468052" cy="468052"/>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맑은 고딕" pitchFamily="50" charset="-127"/>
                  <a:ea typeface="맑은 고딕" pitchFamily="50" charset="-127"/>
                </a:endParaRPr>
              </a:p>
            </p:txBody>
          </p:sp>
        </p:grpSp>
        <p:sp>
          <p:nvSpPr>
            <p:cNvPr id="7" name="TextBox 6"/>
            <p:cNvSpPr txBox="1"/>
            <p:nvPr/>
          </p:nvSpPr>
          <p:spPr>
            <a:xfrm>
              <a:off x="2004279" y="2534724"/>
              <a:ext cx="1005403" cy="338554"/>
            </a:xfrm>
            <a:prstGeom prst="rect">
              <a:avLst/>
            </a:prstGeom>
            <a:noFill/>
          </p:spPr>
          <p:txBody>
            <a:bodyPr wrap="none" rtlCol="0">
              <a:spAutoFit/>
            </a:bodyPr>
            <a:lstStyle/>
            <a:p>
              <a:r>
                <a:rPr lang="ko-KR" altLang="en-US" sz="1600" dirty="0" smtClean="0">
                  <a:solidFill>
                    <a:schemeClr val="accent6">
                      <a:lumMod val="75000"/>
                    </a:schemeClr>
                  </a:solidFill>
                  <a:latin typeface="맑은 고딕" pitchFamily="50" charset="-127"/>
                  <a:ea typeface="맑은 고딕" pitchFamily="50" charset="-127"/>
                </a:rPr>
                <a:t>공모배경</a:t>
              </a:r>
              <a:endParaRPr lang="ko-KR" altLang="en-US" sz="1600" dirty="0">
                <a:solidFill>
                  <a:schemeClr val="accent6">
                    <a:lumMod val="75000"/>
                  </a:schemeClr>
                </a:solidFill>
                <a:latin typeface="맑은 고딕" pitchFamily="50" charset="-127"/>
                <a:ea typeface="맑은 고딕" pitchFamily="50" charset="-127"/>
              </a:endParaRPr>
            </a:p>
          </p:txBody>
        </p:sp>
      </p:grpSp>
      <p:grpSp>
        <p:nvGrpSpPr>
          <p:cNvPr id="14" name="그룹 13"/>
          <p:cNvGrpSpPr/>
          <p:nvPr/>
        </p:nvGrpSpPr>
        <p:grpSpPr>
          <a:xfrm>
            <a:off x="5498879" y="1823616"/>
            <a:ext cx="2313481" cy="925921"/>
            <a:chOff x="5715934" y="1140844"/>
            <a:chExt cx="2313481" cy="925921"/>
          </a:xfrm>
        </p:grpSpPr>
        <p:grpSp>
          <p:nvGrpSpPr>
            <p:cNvPr id="15" name="그룹 14"/>
            <p:cNvGrpSpPr/>
            <p:nvPr/>
          </p:nvGrpSpPr>
          <p:grpSpPr>
            <a:xfrm>
              <a:off x="5715934" y="1140844"/>
              <a:ext cx="747880" cy="925921"/>
              <a:chOff x="2181677" y="2745858"/>
              <a:chExt cx="747880" cy="925921"/>
            </a:xfrm>
          </p:grpSpPr>
          <p:sp>
            <p:nvSpPr>
              <p:cNvPr id="21" name="TextBox 20"/>
              <p:cNvSpPr txBox="1"/>
              <p:nvPr/>
            </p:nvSpPr>
            <p:spPr>
              <a:xfrm>
                <a:off x="2181677" y="2745858"/>
                <a:ext cx="449162" cy="646331"/>
              </a:xfrm>
              <a:prstGeom prst="rect">
                <a:avLst/>
              </a:prstGeom>
              <a:noFill/>
            </p:spPr>
            <p:txBody>
              <a:bodyPr wrap="none" rtlCol="0">
                <a:spAutoFit/>
              </a:bodyPr>
              <a:lstStyle/>
              <a:p>
                <a:r>
                  <a:rPr lang="en-US" altLang="ko-KR" sz="3600" dirty="0" smtClean="0">
                    <a:latin typeface="맑은 고딕" pitchFamily="50" charset="-127"/>
                    <a:ea typeface="맑은 고딕" pitchFamily="50" charset="-127"/>
                  </a:rPr>
                  <a:t>2</a:t>
                </a:r>
                <a:endParaRPr lang="ko-KR" altLang="en-US" sz="3600" dirty="0">
                  <a:latin typeface="맑은 고딕" pitchFamily="50" charset="-127"/>
                  <a:ea typeface="맑은 고딕" pitchFamily="50" charset="-127"/>
                </a:endParaRPr>
              </a:p>
            </p:txBody>
          </p:sp>
          <p:sp>
            <p:nvSpPr>
              <p:cNvPr id="22" name="직각 삼각형 21"/>
              <p:cNvSpPr/>
              <p:nvPr/>
            </p:nvSpPr>
            <p:spPr>
              <a:xfrm rot="16200000">
                <a:off x="2620469" y="3362691"/>
                <a:ext cx="309088" cy="309088"/>
              </a:xfrm>
              <a:prstGeom prst="rtTriangle">
                <a:avLst/>
              </a:prstGeom>
              <a:solidFill>
                <a:schemeClr val="bg1"/>
              </a:solidFill>
              <a:ln>
                <a:noFill/>
              </a:ln>
              <a:effectLst>
                <a:outerShdw blurRad="152400" dist="482600" dir="13500000" algn="br" rotWithShape="0">
                  <a:prstClr val="black">
                    <a:alpha val="3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맑은 고딕" pitchFamily="50" charset="-127"/>
                  <a:ea typeface="맑은 고딕" pitchFamily="50" charset="-127"/>
                </a:endParaRPr>
              </a:p>
            </p:txBody>
          </p:sp>
          <p:sp>
            <p:nvSpPr>
              <p:cNvPr id="23" name="직각 삼각형 22"/>
              <p:cNvSpPr/>
              <p:nvPr/>
            </p:nvSpPr>
            <p:spPr>
              <a:xfrm rot="16200000">
                <a:off x="2210366" y="2964584"/>
                <a:ext cx="468052" cy="468052"/>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맑은 고딕" pitchFamily="50" charset="-127"/>
                  <a:ea typeface="맑은 고딕" pitchFamily="50" charset="-127"/>
                </a:endParaRPr>
              </a:p>
            </p:txBody>
          </p:sp>
        </p:grpSp>
        <p:sp>
          <p:nvSpPr>
            <p:cNvPr id="16" name="TextBox 15"/>
            <p:cNvSpPr txBox="1"/>
            <p:nvPr/>
          </p:nvSpPr>
          <p:spPr>
            <a:xfrm>
              <a:off x="6264188" y="1303452"/>
              <a:ext cx="1765227" cy="338554"/>
            </a:xfrm>
            <a:prstGeom prst="rect">
              <a:avLst/>
            </a:prstGeom>
            <a:noFill/>
          </p:spPr>
          <p:txBody>
            <a:bodyPr wrap="none" rtlCol="0">
              <a:spAutoFit/>
            </a:bodyPr>
            <a:lstStyle/>
            <a:p>
              <a:r>
                <a:rPr lang="ko-KR" altLang="en-US" sz="1600" dirty="0" smtClean="0">
                  <a:solidFill>
                    <a:schemeClr val="accent5">
                      <a:lumMod val="75000"/>
                    </a:schemeClr>
                  </a:solidFill>
                  <a:latin typeface="맑은 고딕" pitchFamily="50" charset="-127"/>
                  <a:ea typeface="맑은 고딕" pitchFamily="50" charset="-127"/>
                </a:rPr>
                <a:t>활용 데이터 정의</a:t>
              </a:r>
              <a:endParaRPr lang="ko-KR" altLang="en-US" sz="1600" dirty="0">
                <a:solidFill>
                  <a:schemeClr val="accent5">
                    <a:lumMod val="75000"/>
                  </a:schemeClr>
                </a:solidFill>
                <a:latin typeface="맑은 고딕" pitchFamily="50" charset="-127"/>
                <a:ea typeface="맑은 고딕" pitchFamily="50" charset="-127"/>
              </a:endParaRPr>
            </a:p>
          </p:txBody>
        </p:sp>
      </p:grpSp>
      <p:grpSp>
        <p:nvGrpSpPr>
          <p:cNvPr id="24" name="그룹 23"/>
          <p:cNvGrpSpPr/>
          <p:nvPr/>
        </p:nvGrpSpPr>
        <p:grpSpPr>
          <a:xfrm>
            <a:off x="1904917" y="3131797"/>
            <a:ext cx="2370986" cy="925921"/>
            <a:chOff x="6895651" y="3721866"/>
            <a:chExt cx="2370986" cy="925921"/>
          </a:xfrm>
        </p:grpSpPr>
        <p:grpSp>
          <p:nvGrpSpPr>
            <p:cNvPr id="25" name="그룹 24"/>
            <p:cNvGrpSpPr/>
            <p:nvPr/>
          </p:nvGrpSpPr>
          <p:grpSpPr>
            <a:xfrm>
              <a:off x="6895651" y="3721866"/>
              <a:ext cx="747880" cy="925921"/>
              <a:chOff x="2181677" y="4647810"/>
              <a:chExt cx="747880" cy="925921"/>
            </a:xfrm>
          </p:grpSpPr>
          <p:sp>
            <p:nvSpPr>
              <p:cNvPr id="31" name="TextBox 30"/>
              <p:cNvSpPr txBox="1"/>
              <p:nvPr/>
            </p:nvSpPr>
            <p:spPr>
              <a:xfrm>
                <a:off x="2181677" y="4647810"/>
                <a:ext cx="449162" cy="646331"/>
              </a:xfrm>
              <a:prstGeom prst="rect">
                <a:avLst/>
              </a:prstGeom>
              <a:noFill/>
            </p:spPr>
            <p:txBody>
              <a:bodyPr wrap="none" rtlCol="0">
                <a:spAutoFit/>
              </a:bodyPr>
              <a:lstStyle/>
              <a:p>
                <a:r>
                  <a:rPr lang="en-US" altLang="ko-KR" sz="3600" dirty="0" smtClean="0">
                    <a:latin typeface="맑은 고딕" pitchFamily="50" charset="-127"/>
                    <a:ea typeface="맑은 고딕" pitchFamily="50" charset="-127"/>
                  </a:rPr>
                  <a:t>3</a:t>
                </a:r>
                <a:endParaRPr lang="ko-KR" altLang="en-US" sz="3600" dirty="0">
                  <a:latin typeface="맑은 고딕" pitchFamily="50" charset="-127"/>
                  <a:ea typeface="맑은 고딕" pitchFamily="50" charset="-127"/>
                </a:endParaRPr>
              </a:p>
            </p:txBody>
          </p:sp>
          <p:sp>
            <p:nvSpPr>
              <p:cNvPr id="32" name="직각 삼각형 31"/>
              <p:cNvSpPr/>
              <p:nvPr/>
            </p:nvSpPr>
            <p:spPr>
              <a:xfrm rot="16200000">
                <a:off x="2620469" y="5264643"/>
                <a:ext cx="309088" cy="309088"/>
              </a:xfrm>
              <a:prstGeom prst="rtTriangle">
                <a:avLst/>
              </a:prstGeom>
              <a:solidFill>
                <a:schemeClr val="bg1"/>
              </a:solidFill>
              <a:ln>
                <a:noFill/>
              </a:ln>
              <a:effectLst>
                <a:outerShdw blurRad="152400" dist="482600" dir="13500000" algn="br" rotWithShape="0">
                  <a:prstClr val="black">
                    <a:alpha val="3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맑은 고딕" pitchFamily="50" charset="-127"/>
                  <a:ea typeface="맑은 고딕" pitchFamily="50" charset="-127"/>
                </a:endParaRPr>
              </a:p>
            </p:txBody>
          </p:sp>
          <p:sp>
            <p:nvSpPr>
              <p:cNvPr id="33" name="직각 삼각형 32"/>
              <p:cNvSpPr/>
              <p:nvPr/>
            </p:nvSpPr>
            <p:spPr>
              <a:xfrm rot="16200000">
                <a:off x="2210366" y="4866536"/>
                <a:ext cx="468052" cy="468052"/>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맑은 고딕" pitchFamily="50" charset="-127"/>
                  <a:ea typeface="맑은 고딕" pitchFamily="50" charset="-127"/>
                </a:endParaRPr>
              </a:p>
            </p:txBody>
          </p:sp>
        </p:grpSp>
        <p:sp>
          <p:nvSpPr>
            <p:cNvPr id="26" name="TextBox 25"/>
            <p:cNvSpPr txBox="1"/>
            <p:nvPr/>
          </p:nvSpPr>
          <p:spPr>
            <a:xfrm>
              <a:off x="7429275" y="3789186"/>
              <a:ext cx="1837362" cy="584775"/>
            </a:xfrm>
            <a:prstGeom prst="rect">
              <a:avLst/>
            </a:prstGeom>
            <a:noFill/>
          </p:spPr>
          <p:txBody>
            <a:bodyPr wrap="none" rtlCol="0">
              <a:spAutoFit/>
            </a:bodyPr>
            <a:lstStyle/>
            <a:p>
              <a:r>
                <a:rPr lang="ko-KR" altLang="en-US" sz="1600" dirty="0" smtClean="0">
                  <a:solidFill>
                    <a:schemeClr val="accent1">
                      <a:lumMod val="75000"/>
                    </a:schemeClr>
                  </a:solidFill>
                  <a:latin typeface="맑은 고딕" pitchFamily="50" charset="-127"/>
                  <a:ea typeface="맑은 고딕" pitchFamily="50" charset="-127"/>
                </a:rPr>
                <a:t>데이터 처리 방안 </a:t>
              </a:r>
              <a:endParaRPr lang="en-US" altLang="ko-KR" sz="1600" dirty="0" smtClean="0">
                <a:solidFill>
                  <a:schemeClr val="accent1">
                    <a:lumMod val="75000"/>
                  </a:schemeClr>
                </a:solidFill>
                <a:latin typeface="맑은 고딕" pitchFamily="50" charset="-127"/>
                <a:ea typeface="맑은 고딕" pitchFamily="50" charset="-127"/>
              </a:endParaRPr>
            </a:p>
            <a:p>
              <a:r>
                <a:rPr lang="ko-KR" altLang="en-US" sz="1600" dirty="0" smtClean="0">
                  <a:solidFill>
                    <a:schemeClr val="accent1">
                      <a:lumMod val="75000"/>
                    </a:schemeClr>
                  </a:solidFill>
                  <a:latin typeface="맑은 고딕" pitchFamily="50" charset="-127"/>
                  <a:ea typeface="맑은 고딕" pitchFamily="50" charset="-127"/>
                </a:rPr>
                <a:t>및 활용 분석 기법</a:t>
              </a:r>
              <a:endParaRPr lang="ko-KR" altLang="en-US" sz="1600" dirty="0">
                <a:solidFill>
                  <a:schemeClr val="accent1">
                    <a:lumMod val="75000"/>
                  </a:schemeClr>
                </a:solidFill>
                <a:latin typeface="맑은 고딕" pitchFamily="50" charset="-127"/>
                <a:ea typeface="맑은 고딕" pitchFamily="50" charset="-127"/>
              </a:endParaRPr>
            </a:p>
          </p:txBody>
        </p:sp>
      </p:grpSp>
      <p:cxnSp>
        <p:nvCxnSpPr>
          <p:cNvPr id="34" name="직선 연결선 33"/>
          <p:cNvCxnSpPr/>
          <p:nvPr/>
        </p:nvCxnSpPr>
        <p:spPr>
          <a:xfrm>
            <a:off x="3462824" y="404664"/>
            <a:ext cx="241471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직선 연결선 34"/>
          <p:cNvCxnSpPr/>
          <p:nvPr/>
        </p:nvCxnSpPr>
        <p:spPr>
          <a:xfrm>
            <a:off x="3492084" y="836712"/>
            <a:ext cx="241471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4" name="그룹 53"/>
          <p:cNvGrpSpPr/>
          <p:nvPr/>
        </p:nvGrpSpPr>
        <p:grpSpPr>
          <a:xfrm>
            <a:off x="5498879" y="3131797"/>
            <a:ext cx="1611163" cy="925921"/>
            <a:chOff x="1470655" y="2366883"/>
            <a:chExt cx="1611163" cy="925921"/>
          </a:xfrm>
        </p:grpSpPr>
        <p:grpSp>
          <p:nvGrpSpPr>
            <p:cNvPr id="55" name="그룹 54"/>
            <p:cNvGrpSpPr/>
            <p:nvPr/>
          </p:nvGrpSpPr>
          <p:grpSpPr>
            <a:xfrm>
              <a:off x="1470655" y="2366883"/>
              <a:ext cx="747880" cy="925921"/>
              <a:chOff x="2181677" y="1319394"/>
              <a:chExt cx="747880" cy="925921"/>
            </a:xfrm>
          </p:grpSpPr>
          <p:sp>
            <p:nvSpPr>
              <p:cNvPr id="57" name="TextBox 56"/>
              <p:cNvSpPr txBox="1"/>
              <p:nvPr/>
            </p:nvSpPr>
            <p:spPr>
              <a:xfrm>
                <a:off x="2181677" y="1319394"/>
                <a:ext cx="449162" cy="646331"/>
              </a:xfrm>
              <a:prstGeom prst="rect">
                <a:avLst/>
              </a:prstGeom>
              <a:noFill/>
            </p:spPr>
            <p:txBody>
              <a:bodyPr wrap="none" rtlCol="0">
                <a:spAutoFit/>
              </a:bodyPr>
              <a:lstStyle/>
              <a:p>
                <a:r>
                  <a:rPr lang="en-US" altLang="ko-KR" sz="3600" dirty="0" smtClean="0">
                    <a:latin typeface="맑은 고딕" pitchFamily="50" charset="-127"/>
                    <a:ea typeface="맑은 고딕" pitchFamily="50" charset="-127"/>
                  </a:rPr>
                  <a:t>4</a:t>
                </a:r>
                <a:endParaRPr lang="ko-KR" altLang="en-US" sz="3600" dirty="0">
                  <a:latin typeface="맑은 고딕" pitchFamily="50" charset="-127"/>
                  <a:ea typeface="맑은 고딕" pitchFamily="50" charset="-127"/>
                </a:endParaRPr>
              </a:p>
            </p:txBody>
          </p:sp>
          <p:sp>
            <p:nvSpPr>
              <p:cNvPr id="58" name="직각 삼각형 57"/>
              <p:cNvSpPr/>
              <p:nvPr/>
            </p:nvSpPr>
            <p:spPr>
              <a:xfrm rot="16200000">
                <a:off x="2620469" y="1936227"/>
                <a:ext cx="309088" cy="309088"/>
              </a:xfrm>
              <a:prstGeom prst="rtTriangle">
                <a:avLst/>
              </a:prstGeom>
              <a:solidFill>
                <a:schemeClr val="bg1"/>
              </a:solidFill>
              <a:ln>
                <a:noFill/>
              </a:ln>
              <a:effectLst>
                <a:outerShdw blurRad="152400" dist="482600" dir="13500000" algn="br" rotWithShape="0">
                  <a:prstClr val="black">
                    <a:alpha val="3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맑은 고딕" pitchFamily="50" charset="-127"/>
                  <a:ea typeface="맑은 고딕" pitchFamily="50" charset="-127"/>
                </a:endParaRPr>
              </a:p>
            </p:txBody>
          </p:sp>
          <p:sp>
            <p:nvSpPr>
              <p:cNvPr id="59" name="직각 삼각형 58"/>
              <p:cNvSpPr/>
              <p:nvPr/>
            </p:nvSpPr>
            <p:spPr>
              <a:xfrm rot="16200000">
                <a:off x="2210366" y="1538120"/>
                <a:ext cx="468052" cy="468052"/>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맑은 고딕" pitchFamily="50" charset="-127"/>
                  <a:ea typeface="맑은 고딕" pitchFamily="50" charset="-127"/>
                </a:endParaRPr>
              </a:p>
            </p:txBody>
          </p:sp>
        </p:grpSp>
        <p:sp>
          <p:nvSpPr>
            <p:cNvPr id="56" name="TextBox 55"/>
            <p:cNvSpPr txBox="1"/>
            <p:nvPr/>
          </p:nvSpPr>
          <p:spPr>
            <a:xfrm>
              <a:off x="2004279" y="2534724"/>
              <a:ext cx="1077539" cy="338554"/>
            </a:xfrm>
            <a:prstGeom prst="rect">
              <a:avLst/>
            </a:prstGeom>
            <a:noFill/>
          </p:spPr>
          <p:txBody>
            <a:bodyPr wrap="none" rtlCol="0">
              <a:spAutoFit/>
            </a:bodyPr>
            <a:lstStyle/>
            <a:p>
              <a:r>
                <a:rPr lang="ko-KR" altLang="en-US" sz="1600" dirty="0" smtClean="0">
                  <a:solidFill>
                    <a:schemeClr val="accent2">
                      <a:lumMod val="50000"/>
                    </a:schemeClr>
                  </a:solidFill>
                  <a:latin typeface="맑은 고딕" pitchFamily="50" charset="-127"/>
                  <a:ea typeface="맑은 고딕" pitchFamily="50" charset="-127"/>
                </a:rPr>
                <a:t>분석 결과</a:t>
              </a:r>
              <a:endParaRPr lang="ko-KR" altLang="en-US" sz="1600" dirty="0">
                <a:solidFill>
                  <a:schemeClr val="accent2">
                    <a:lumMod val="50000"/>
                  </a:schemeClr>
                </a:solidFill>
                <a:latin typeface="맑은 고딕" pitchFamily="50" charset="-127"/>
                <a:ea typeface="맑은 고딕" pitchFamily="50" charset="-127"/>
              </a:endParaRPr>
            </a:p>
          </p:txBody>
        </p:sp>
      </p:grpSp>
      <p:grpSp>
        <p:nvGrpSpPr>
          <p:cNvPr id="60" name="그룹 59"/>
          <p:cNvGrpSpPr/>
          <p:nvPr/>
        </p:nvGrpSpPr>
        <p:grpSpPr>
          <a:xfrm>
            <a:off x="1904917" y="4559920"/>
            <a:ext cx="2313481" cy="925921"/>
            <a:chOff x="5715934" y="1140844"/>
            <a:chExt cx="2313481" cy="925921"/>
          </a:xfrm>
        </p:grpSpPr>
        <p:grpSp>
          <p:nvGrpSpPr>
            <p:cNvPr id="61" name="그룹 60"/>
            <p:cNvGrpSpPr/>
            <p:nvPr/>
          </p:nvGrpSpPr>
          <p:grpSpPr>
            <a:xfrm>
              <a:off x="5715934" y="1140844"/>
              <a:ext cx="747880" cy="925921"/>
              <a:chOff x="2181677" y="2745858"/>
              <a:chExt cx="747880" cy="925921"/>
            </a:xfrm>
          </p:grpSpPr>
          <p:sp>
            <p:nvSpPr>
              <p:cNvPr id="63" name="TextBox 62"/>
              <p:cNvSpPr txBox="1"/>
              <p:nvPr/>
            </p:nvSpPr>
            <p:spPr>
              <a:xfrm>
                <a:off x="2181677" y="2745858"/>
                <a:ext cx="449162" cy="646331"/>
              </a:xfrm>
              <a:prstGeom prst="rect">
                <a:avLst/>
              </a:prstGeom>
              <a:noFill/>
            </p:spPr>
            <p:txBody>
              <a:bodyPr wrap="none" rtlCol="0">
                <a:spAutoFit/>
              </a:bodyPr>
              <a:lstStyle/>
              <a:p>
                <a:r>
                  <a:rPr lang="en-US" altLang="ko-KR" sz="3600" dirty="0" smtClean="0">
                    <a:latin typeface="맑은 고딕" pitchFamily="50" charset="-127"/>
                    <a:ea typeface="맑은 고딕" pitchFamily="50" charset="-127"/>
                  </a:rPr>
                  <a:t>5</a:t>
                </a:r>
                <a:endParaRPr lang="ko-KR" altLang="en-US" sz="3600" dirty="0">
                  <a:latin typeface="맑은 고딕" pitchFamily="50" charset="-127"/>
                  <a:ea typeface="맑은 고딕" pitchFamily="50" charset="-127"/>
                </a:endParaRPr>
              </a:p>
            </p:txBody>
          </p:sp>
          <p:sp>
            <p:nvSpPr>
              <p:cNvPr id="64" name="직각 삼각형 63"/>
              <p:cNvSpPr/>
              <p:nvPr/>
            </p:nvSpPr>
            <p:spPr>
              <a:xfrm rot="16200000">
                <a:off x="2620469" y="3362691"/>
                <a:ext cx="309088" cy="309088"/>
              </a:xfrm>
              <a:prstGeom prst="rtTriangle">
                <a:avLst/>
              </a:prstGeom>
              <a:solidFill>
                <a:schemeClr val="bg1"/>
              </a:solidFill>
              <a:ln>
                <a:noFill/>
              </a:ln>
              <a:effectLst>
                <a:outerShdw blurRad="152400" dist="482600" dir="13500000" algn="br" rotWithShape="0">
                  <a:prstClr val="black">
                    <a:alpha val="3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맑은 고딕" pitchFamily="50" charset="-127"/>
                  <a:ea typeface="맑은 고딕" pitchFamily="50" charset="-127"/>
                </a:endParaRPr>
              </a:p>
            </p:txBody>
          </p:sp>
          <p:sp>
            <p:nvSpPr>
              <p:cNvPr id="65" name="직각 삼각형 64"/>
              <p:cNvSpPr/>
              <p:nvPr/>
            </p:nvSpPr>
            <p:spPr>
              <a:xfrm rot="16200000">
                <a:off x="2210366" y="2964584"/>
                <a:ext cx="468052" cy="468052"/>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맑은 고딕" pitchFamily="50" charset="-127"/>
                  <a:ea typeface="맑은 고딕" pitchFamily="50" charset="-127"/>
                </a:endParaRPr>
              </a:p>
            </p:txBody>
          </p:sp>
        </p:grpSp>
        <p:sp>
          <p:nvSpPr>
            <p:cNvPr id="62" name="TextBox 61"/>
            <p:cNvSpPr txBox="1"/>
            <p:nvPr/>
          </p:nvSpPr>
          <p:spPr>
            <a:xfrm>
              <a:off x="6264188" y="1303452"/>
              <a:ext cx="1765227" cy="338554"/>
            </a:xfrm>
            <a:prstGeom prst="rect">
              <a:avLst/>
            </a:prstGeom>
            <a:noFill/>
          </p:spPr>
          <p:txBody>
            <a:bodyPr wrap="none" rtlCol="0">
              <a:spAutoFit/>
            </a:bodyPr>
            <a:lstStyle/>
            <a:p>
              <a:r>
                <a:rPr lang="ko-KR" altLang="en-US" sz="1600" dirty="0" smtClean="0">
                  <a:solidFill>
                    <a:srgbClr val="C00000"/>
                  </a:solidFill>
                  <a:latin typeface="맑은 고딕" pitchFamily="50" charset="-127"/>
                  <a:ea typeface="맑은 고딕" pitchFamily="50" charset="-127"/>
                </a:rPr>
                <a:t>서비스 활용 방안</a:t>
              </a:r>
              <a:endParaRPr lang="ko-KR" altLang="en-US" sz="1600" dirty="0">
                <a:solidFill>
                  <a:srgbClr val="C00000"/>
                </a:solidFill>
                <a:latin typeface="맑은 고딕" pitchFamily="50" charset="-127"/>
                <a:ea typeface="맑은 고딕" pitchFamily="50" charset="-127"/>
              </a:endParaRPr>
            </a:p>
          </p:txBody>
        </p:sp>
      </p:grpSp>
      <p:grpSp>
        <p:nvGrpSpPr>
          <p:cNvPr id="66" name="그룹 65"/>
          <p:cNvGrpSpPr/>
          <p:nvPr/>
        </p:nvGrpSpPr>
        <p:grpSpPr>
          <a:xfrm>
            <a:off x="5498879" y="4559920"/>
            <a:ext cx="2226716" cy="925921"/>
            <a:chOff x="6895651" y="3721866"/>
            <a:chExt cx="2226716" cy="925921"/>
          </a:xfrm>
        </p:grpSpPr>
        <p:grpSp>
          <p:nvGrpSpPr>
            <p:cNvPr id="67" name="그룹 66"/>
            <p:cNvGrpSpPr/>
            <p:nvPr/>
          </p:nvGrpSpPr>
          <p:grpSpPr>
            <a:xfrm>
              <a:off x="6895651" y="3721866"/>
              <a:ext cx="747880" cy="925921"/>
              <a:chOff x="2181677" y="4647810"/>
              <a:chExt cx="747880" cy="925921"/>
            </a:xfrm>
          </p:grpSpPr>
          <p:sp>
            <p:nvSpPr>
              <p:cNvPr id="69" name="TextBox 68"/>
              <p:cNvSpPr txBox="1"/>
              <p:nvPr/>
            </p:nvSpPr>
            <p:spPr>
              <a:xfrm>
                <a:off x="2181677" y="4647810"/>
                <a:ext cx="449162" cy="646331"/>
              </a:xfrm>
              <a:prstGeom prst="rect">
                <a:avLst/>
              </a:prstGeom>
              <a:noFill/>
            </p:spPr>
            <p:txBody>
              <a:bodyPr wrap="none" rtlCol="0">
                <a:spAutoFit/>
              </a:bodyPr>
              <a:lstStyle/>
              <a:p>
                <a:r>
                  <a:rPr lang="en-US" altLang="ko-KR" sz="3600" dirty="0" smtClean="0">
                    <a:latin typeface="맑은 고딕" pitchFamily="50" charset="-127"/>
                    <a:ea typeface="맑은 고딕" pitchFamily="50" charset="-127"/>
                  </a:rPr>
                  <a:t>6</a:t>
                </a:r>
                <a:endParaRPr lang="ko-KR" altLang="en-US" sz="3600" dirty="0">
                  <a:latin typeface="맑은 고딕" pitchFamily="50" charset="-127"/>
                  <a:ea typeface="맑은 고딕" pitchFamily="50" charset="-127"/>
                </a:endParaRPr>
              </a:p>
            </p:txBody>
          </p:sp>
          <p:sp>
            <p:nvSpPr>
              <p:cNvPr id="70" name="직각 삼각형 69"/>
              <p:cNvSpPr/>
              <p:nvPr/>
            </p:nvSpPr>
            <p:spPr>
              <a:xfrm rot="16200000">
                <a:off x="2620469" y="5264643"/>
                <a:ext cx="309088" cy="309088"/>
              </a:xfrm>
              <a:prstGeom prst="rtTriangle">
                <a:avLst/>
              </a:prstGeom>
              <a:solidFill>
                <a:schemeClr val="bg1"/>
              </a:solidFill>
              <a:ln>
                <a:noFill/>
              </a:ln>
              <a:effectLst>
                <a:outerShdw blurRad="152400" dist="482600" dir="13500000" algn="br" rotWithShape="0">
                  <a:prstClr val="black">
                    <a:alpha val="3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맑은 고딕" pitchFamily="50" charset="-127"/>
                  <a:ea typeface="맑은 고딕" pitchFamily="50" charset="-127"/>
                </a:endParaRPr>
              </a:p>
            </p:txBody>
          </p:sp>
          <p:sp>
            <p:nvSpPr>
              <p:cNvPr id="71" name="직각 삼각형 70"/>
              <p:cNvSpPr/>
              <p:nvPr/>
            </p:nvSpPr>
            <p:spPr>
              <a:xfrm rot="16200000">
                <a:off x="2210366" y="4866536"/>
                <a:ext cx="468052" cy="468052"/>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맑은 고딕" pitchFamily="50" charset="-127"/>
                  <a:ea typeface="맑은 고딕" pitchFamily="50" charset="-127"/>
                </a:endParaRPr>
              </a:p>
            </p:txBody>
          </p:sp>
        </p:grpSp>
        <p:sp>
          <p:nvSpPr>
            <p:cNvPr id="68" name="TextBox 67"/>
            <p:cNvSpPr txBox="1"/>
            <p:nvPr/>
          </p:nvSpPr>
          <p:spPr>
            <a:xfrm>
              <a:off x="7429275" y="3916186"/>
              <a:ext cx="1693092" cy="338554"/>
            </a:xfrm>
            <a:prstGeom prst="rect">
              <a:avLst/>
            </a:prstGeom>
            <a:noFill/>
          </p:spPr>
          <p:txBody>
            <a:bodyPr wrap="none" rtlCol="0">
              <a:spAutoFit/>
            </a:bodyPr>
            <a:lstStyle/>
            <a:p>
              <a:r>
                <a:rPr lang="ko-KR" altLang="en-US" sz="1600" dirty="0" smtClean="0">
                  <a:solidFill>
                    <a:srgbClr val="7030A0"/>
                  </a:solidFill>
                  <a:latin typeface="맑은 고딕" pitchFamily="50" charset="-127"/>
                  <a:ea typeface="맑은 고딕" pitchFamily="50" charset="-127"/>
                </a:rPr>
                <a:t>서비스 기대효과</a:t>
              </a:r>
              <a:endParaRPr lang="ko-KR" altLang="en-US" sz="1600" dirty="0">
                <a:solidFill>
                  <a:srgbClr val="7030A0"/>
                </a:solidFill>
                <a:latin typeface="맑은 고딕" pitchFamily="50" charset="-127"/>
                <a:ea typeface="맑은 고딕" pitchFamily="50" charset="-127"/>
              </a:endParaRPr>
            </a:p>
          </p:txBody>
        </p:sp>
      </p:grpSp>
    </p:spTree>
    <p:extLst>
      <p:ext uri="{BB962C8B-B14F-4D97-AF65-F5344CB8AC3E}">
        <p14:creationId xmlns:p14="http://schemas.microsoft.com/office/powerpoint/2010/main" val="279918300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p:cNvSpPr/>
          <p:nvPr/>
        </p:nvSpPr>
        <p:spPr>
          <a:xfrm>
            <a:off x="109892" y="102118"/>
            <a:ext cx="8928992" cy="66247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8" name="그림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24806" y="1204672"/>
            <a:ext cx="3374714" cy="3495600"/>
          </a:xfrm>
          <a:prstGeom prst="rect">
            <a:avLst/>
          </a:prstGeom>
        </p:spPr>
      </p:pic>
      <p:sp>
        <p:nvSpPr>
          <p:cNvPr id="13" name="직사각형 12"/>
          <p:cNvSpPr/>
          <p:nvPr/>
        </p:nvSpPr>
        <p:spPr>
          <a:xfrm>
            <a:off x="698179" y="5501093"/>
            <a:ext cx="7304120" cy="830997"/>
          </a:xfrm>
          <a:prstGeom prst="rect">
            <a:avLst/>
          </a:prstGeom>
        </p:spPr>
        <p:txBody>
          <a:bodyPr wrap="square">
            <a:spAutoFit/>
          </a:bodyPr>
          <a:lstStyle/>
          <a:p>
            <a:pPr marL="285750" indent="-285750">
              <a:lnSpc>
                <a:spcPct val="150000"/>
              </a:lnSpc>
              <a:buFont typeface="Arial" pitchFamily="34" charset="0"/>
              <a:buChar char="•"/>
            </a:pPr>
            <a:r>
              <a:rPr lang="ko-KR" altLang="en-US" sz="1600" dirty="0">
                <a:latin typeface="돋움" pitchFamily="50" charset="-127"/>
                <a:ea typeface="돋움" pitchFamily="50" charset="-127"/>
              </a:rPr>
              <a:t>미세먼지는 봄에 집중되어 있음</a:t>
            </a:r>
            <a:endParaRPr lang="en-US" altLang="ko-KR" sz="1600" dirty="0">
              <a:latin typeface="돋움" pitchFamily="50" charset="-127"/>
              <a:ea typeface="돋움" pitchFamily="50" charset="-127"/>
            </a:endParaRPr>
          </a:p>
          <a:p>
            <a:pPr marL="285750" indent="-285750">
              <a:lnSpc>
                <a:spcPct val="150000"/>
              </a:lnSpc>
              <a:buFont typeface="Arial" pitchFamily="34" charset="0"/>
              <a:buChar char="•"/>
            </a:pPr>
            <a:r>
              <a:rPr lang="en-US" altLang="ko-KR" sz="1600" dirty="0">
                <a:latin typeface="돋움" pitchFamily="50" charset="-127"/>
                <a:ea typeface="돋움" pitchFamily="50" charset="-127"/>
              </a:rPr>
              <a:t>PM10</a:t>
            </a:r>
            <a:r>
              <a:rPr lang="ko-KR" altLang="en-US" sz="1600" dirty="0">
                <a:latin typeface="돋움" pitchFamily="50" charset="-127"/>
                <a:ea typeface="돋움" pitchFamily="50" charset="-127"/>
              </a:rPr>
              <a:t>은 큰 차이를 보이지 않으나 </a:t>
            </a:r>
            <a:r>
              <a:rPr lang="en-US" altLang="ko-KR" sz="1600" dirty="0">
                <a:latin typeface="돋움" pitchFamily="50" charset="-127"/>
                <a:ea typeface="돋움" pitchFamily="50" charset="-127"/>
              </a:rPr>
              <a:t>PM2.5</a:t>
            </a:r>
            <a:r>
              <a:rPr lang="ko-KR" altLang="en-US" sz="1600" dirty="0">
                <a:latin typeface="돋움" pitchFamily="50" charset="-127"/>
                <a:ea typeface="돋움" pitchFamily="50" charset="-127"/>
              </a:rPr>
              <a:t>는 서울이 수치가 높음</a:t>
            </a:r>
          </a:p>
        </p:txBody>
      </p:sp>
      <p:sp>
        <p:nvSpPr>
          <p:cNvPr id="9" name="TextBox 8"/>
          <p:cNvSpPr txBox="1"/>
          <p:nvPr/>
        </p:nvSpPr>
        <p:spPr>
          <a:xfrm>
            <a:off x="1635301" y="4697229"/>
            <a:ext cx="2037916" cy="338554"/>
          </a:xfrm>
          <a:prstGeom prst="rect">
            <a:avLst/>
          </a:prstGeom>
          <a:noFill/>
        </p:spPr>
        <p:txBody>
          <a:bodyPr wrap="square" rtlCol="0">
            <a:spAutoFit/>
          </a:bodyPr>
          <a:lstStyle/>
          <a:p>
            <a:r>
              <a:rPr lang="ko-KR" altLang="en-US" sz="1600" b="1" dirty="0">
                <a:latin typeface="돋움" pitchFamily="50" charset="-127"/>
                <a:ea typeface="돋움" pitchFamily="50" charset="-127"/>
              </a:rPr>
              <a:t>서울</a:t>
            </a:r>
            <a:r>
              <a:rPr lang="en-US" altLang="ko-KR" sz="1600" b="1" dirty="0">
                <a:latin typeface="돋움" pitchFamily="50" charset="-127"/>
                <a:ea typeface="돋움" pitchFamily="50" charset="-127"/>
              </a:rPr>
              <a:t>-</a:t>
            </a:r>
            <a:r>
              <a:rPr lang="ko-KR" altLang="en-US" sz="1600" b="1" dirty="0">
                <a:latin typeface="돋움" pitchFamily="50" charset="-127"/>
                <a:ea typeface="돋움" pitchFamily="50" charset="-127"/>
              </a:rPr>
              <a:t>대전 </a:t>
            </a:r>
            <a:r>
              <a:rPr lang="en-US" altLang="ko-KR" sz="1600" b="1" dirty="0">
                <a:latin typeface="돋움" pitchFamily="50" charset="-127"/>
                <a:ea typeface="돋움" pitchFamily="50" charset="-127"/>
              </a:rPr>
              <a:t>PM10</a:t>
            </a:r>
            <a:endParaRPr lang="ko-KR" altLang="en-US" sz="1600" b="1" dirty="0">
              <a:latin typeface="돋움" pitchFamily="50" charset="-127"/>
              <a:ea typeface="돋움" pitchFamily="50" charset="-127"/>
            </a:endParaRPr>
          </a:p>
        </p:txBody>
      </p:sp>
      <p:sp>
        <p:nvSpPr>
          <p:cNvPr id="11" name="TextBox 10"/>
          <p:cNvSpPr txBox="1"/>
          <p:nvPr/>
        </p:nvSpPr>
        <p:spPr>
          <a:xfrm>
            <a:off x="5755501" y="4704126"/>
            <a:ext cx="1947530" cy="338554"/>
          </a:xfrm>
          <a:prstGeom prst="rect">
            <a:avLst/>
          </a:prstGeom>
          <a:noFill/>
        </p:spPr>
        <p:txBody>
          <a:bodyPr wrap="square" rtlCol="0">
            <a:spAutoFit/>
          </a:bodyPr>
          <a:lstStyle/>
          <a:p>
            <a:r>
              <a:rPr lang="ko-KR" altLang="en-US" sz="1600" b="1" dirty="0">
                <a:latin typeface="돋움" pitchFamily="50" charset="-127"/>
                <a:ea typeface="돋움" pitchFamily="50" charset="-127"/>
              </a:rPr>
              <a:t>서울</a:t>
            </a:r>
            <a:r>
              <a:rPr lang="en-US" altLang="ko-KR" sz="1600" b="1" dirty="0">
                <a:latin typeface="돋움" pitchFamily="50" charset="-127"/>
                <a:ea typeface="돋움" pitchFamily="50" charset="-127"/>
              </a:rPr>
              <a:t>-</a:t>
            </a:r>
            <a:r>
              <a:rPr lang="ko-KR" altLang="en-US" sz="1600" b="1" dirty="0">
                <a:latin typeface="돋움" pitchFamily="50" charset="-127"/>
                <a:ea typeface="돋움" pitchFamily="50" charset="-127"/>
              </a:rPr>
              <a:t>대전 </a:t>
            </a:r>
            <a:r>
              <a:rPr lang="en-US" altLang="ko-KR" sz="1600" b="1" dirty="0">
                <a:latin typeface="돋움" pitchFamily="50" charset="-127"/>
                <a:ea typeface="돋움" pitchFamily="50" charset="-127"/>
              </a:rPr>
              <a:t>PM2.5</a:t>
            </a:r>
            <a:endParaRPr lang="ko-KR" altLang="en-US" sz="1600" b="1" dirty="0">
              <a:latin typeface="돋움" pitchFamily="50" charset="-127"/>
              <a:ea typeface="돋움" pitchFamily="50" charset="-127"/>
            </a:endParaRPr>
          </a:p>
        </p:txBody>
      </p:sp>
      <p:sp>
        <p:nvSpPr>
          <p:cNvPr id="14" name="TextBox 13"/>
          <p:cNvSpPr txBox="1"/>
          <p:nvPr/>
        </p:nvSpPr>
        <p:spPr>
          <a:xfrm>
            <a:off x="6516216" y="552708"/>
            <a:ext cx="1712328" cy="338554"/>
          </a:xfrm>
          <a:prstGeom prst="rect">
            <a:avLst/>
          </a:prstGeom>
          <a:noFill/>
        </p:spPr>
        <p:txBody>
          <a:bodyPr wrap="none" rtlCol="0">
            <a:spAutoFit/>
          </a:bodyPr>
          <a:lstStyle/>
          <a:p>
            <a:r>
              <a:rPr lang="en-US" altLang="ko-KR" sz="1600" smtClean="0">
                <a:latin typeface="맑은 고딕" pitchFamily="50" charset="-127"/>
                <a:ea typeface="맑은 고딕" pitchFamily="50" charset="-127"/>
              </a:rPr>
              <a:t>3-2. </a:t>
            </a:r>
            <a:r>
              <a:rPr lang="ko-KR" altLang="en-US" sz="1600" dirty="0" smtClean="0">
                <a:latin typeface="맑은 고딕" pitchFamily="50" charset="-127"/>
                <a:ea typeface="맑은 고딕" pitchFamily="50" charset="-127"/>
              </a:rPr>
              <a:t>데이터 분석</a:t>
            </a:r>
            <a:endParaRPr lang="ko-KR" altLang="en-US" sz="1600" dirty="0">
              <a:latin typeface="맑은 고딕" pitchFamily="50" charset="-127"/>
              <a:ea typeface="맑은 고딕" pitchFamily="50" charset="-127"/>
            </a:endParaRPr>
          </a:p>
        </p:txBody>
      </p:sp>
      <p:grpSp>
        <p:nvGrpSpPr>
          <p:cNvPr id="15" name="그룹 14"/>
          <p:cNvGrpSpPr/>
          <p:nvPr/>
        </p:nvGrpSpPr>
        <p:grpSpPr>
          <a:xfrm>
            <a:off x="669491" y="366746"/>
            <a:ext cx="5586355" cy="925921"/>
            <a:chOff x="1470655" y="2366883"/>
            <a:chExt cx="5586355" cy="925921"/>
          </a:xfrm>
        </p:grpSpPr>
        <p:grpSp>
          <p:nvGrpSpPr>
            <p:cNvPr id="17" name="그룹 16"/>
            <p:cNvGrpSpPr/>
            <p:nvPr/>
          </p:nvGrpSpPr>
          <p:grpSpPr>
            <a:xfrm>
              <a:off x="1470655" y="2366883"/>
              <a:ext cx="747880" cy="925921"/>
              <a:chOff x="2181677" y="1319394"/>
              <a:chExt cx="747880" cy="925921"/>
            </a:xfrm>
          </p:grpSpPr>
          <p:sp>
            <p:nvSpPr>
              <p:cNvPr id="19" name="TextBox 18"/>
              <p:cNvSpPr txBox="1"/>
              <p:nvPr/>
            </p:nvSpPr>
            <p:spPr>
              <a:xfrm>
                <a:off x="2181677" y="1319394"/>
                <a:ext cx="439544" cy="646331"/>
              </a:xfrm>
              <a:prstGeom prst="rect">
                <a:avLst/>
              </a:prstGeom>
              <a:noFill/>
            </p:spPr>
            <p:txBody>
              <a:bodyPr wrap="none" rtlCol="0">
                <a:spAutoFit/>
              </a:bodyPr>
              <a:lstStyle/>
              <a:p>
                <a:r>
                  <a:rPr lang="en-US" altLang="ko-KR" sz="3600" dirty="0" smtClean="0">
                    <a:latin typeface="맑은 고딕" pitchFamily="50" charset="-127"/>
                    <a:ea typeface="맑은 고딕" pitchFamily="50" charset="-127"/>
                  </a:rPr>
                  <a:t>3</a:t>
                </a:r>
                <a:endParaRPr lang="ko-KR" altLang="en-US" sz="3600" dirty="0">
                  <a:latin typeface="맑은 고딕" pitchFamily="50" charset="-127"/>
                  <a:ea typeface="맑은 고딕" pitchFamily="50" charset="-127"/>
                </a:endParaRPr>
              </a:p>
            </p:txBody>
          </p:sp>
          <p:sp>
            <p:nvSpPr>
              <p:cNvPr id="20" name="직각 삼각형 19"/>
              <p:cNvSpPr/>
              <p:nvPr/>
            </p:nvSpPr>
            <p:spPr>
              <a:xfrm rot="16200000">
                <a:off x="2620469" y="1936227"/>
                <a:ext cx="309088" cy="309088"/>
              </a:xfrm>
              <a:prstGeom prst="rtTriangle">
                <a:avLst/>
              </a:prstGeom>
              <a:solidFill>
                <a:schemeClr val="bg1"/>
              </a:solidFill>
              <a:ln>
                <a:noFill/>
              </a:ln>
              <a:effectLst>
                <a:outerShdw blurRad="152400" dist="482600" dir="13500000" algn="br" rotWithShape="0">
                  <a:prstClr val="black">
                    <a:alpha val="3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맑은 고딕" pitchFamily="50" charset="-127"/>
                  <a:ea typeface="맑은 고딕" pitchFamily="50" charset="-127"/>
                </a:endParaRPr>
              </a:p>
            </p:txBody>
          </p:sp>
          <p:sp>
            <p:nvSpPr>
              <p:cNvPr id="21" name="직각 삼각형 20"/>
              <p:cNvSpPr/>
              <p:nvPr/>
            </p:nvSpPr>
            <p:spPr>
              <a:xfrm rot="16200000">
                <a:off x="2210366" y="1538120"/>
                <a:ext cx="468052" cy="468052"/>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맑은 고딕" pitchFamily="50" charset="-127"/>
                  <a:ea typeface="맑은 고딕" pitchFamily="50" charset="-127"/>
                </a:endParaRPr>
              </a:p>
            </p:txBody>
          </p:sp>
        </p:grpSp>
        <p:sp>
          <p:nvSpPr>
            <p:cNvPr id="18" name="TextBox 17"/>
            <p:cNvSpPr txBox="1"/>
            <p:nvPr/>
          </p:nvSpPr>
          <p:spPr>
            <a:xfrm>
              <a:off x="1909447" y="2491290"/>
              <a:ext cx="5147563" cy="461665"/>
            </a:xfrm>
            <a:prstGeom prst="rect">
              <a:avLst/>
            </a:prstGeom>
            <a:noFill/>
          </p:spPr>
          <p:txBody>
            <a:bodyPr wrap="none" rtlCol="0">
              <a:spAutoFit/>
            </a:bodyPr>
            <a:lstStyle/>
            <a:p>
              <a:r>
                <a:rPr lang="ko-KR" altLang="en-US" sz="2400" dirty="0">
                  <a:solidFill>
                    <a:schemeClr val="accent1">
                      <a:lumMod val="75000"/>
                    </a:schemeClr>
                  </a:solidFill>
                  <a:latin typeface="맑은 고딕" pitchFamily="50" charset="-127"/>
                  <a:ea typeface="맑은 고딕" pitchFamily="50" charset="-127"/>
                </a:rPr>
                <a:t>데이터 처리 방안 및 활용 분석 기법</a:t>
              </a:r>
            </a:p>
          </p:txBody>
        </p:sp>
      </p:grpSp>
      <p:pic>
        <p:nvPicPr>
          <p:cNvPr id="10" name="그림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4234" y="1209540"/>
            <a:ext cx="3374714" cy="3495600"/>
          </a:xfrm>
          <a:prstGeom prst="rect">
            <a:avLst/>
          </a:prstGeom>
        </p:spPr>
      </p:pic>
    </p:spTree>
    <p:extLst>
      <p:ext uri="{BB962C8B-B14F-4D97-AF65-F5344CB8AC3E}">
        <p14:creationId xmlns:p14="http://schemas.microsoft.com/office/powerpoint/2010/main" val="267755423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p:cNvSpPr/>
          <p:nvPr/>
        </p:nvSpPr>
        <p:spPr>
          <a:xfrm>
            <a:off x="119268" y="102118"/>
            <a:ext cx="8928992" cy="66247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3" name="직사각형 12"/>
          <p:cNvSpPr/>
          <p:nvPr/>
        </p:nvSpPr>
        <p:spPr>
          <a:xfrm>
            <a:off x="698178" y="5809039"/>
            <a:ext cx="6898157" cy="338554"/>
          </a:xfrm>
          <a:prstGeom prst="rect">
            <a:avLst/>
          </a:prstGeom>
        </p:spPr>
        <p:txBody>
          <a:bodyPr wrap="square">
            <a:spAutoFit/>
          </a:bodyPr>
          <a:lstStyle/>
          <a:p>
            <a:pPr marL="285750" indent="-285750">
              <a:buFont typeface="Arial" pitchFamily="34" charset="0"/>
              <a:buChar char="•"/>
            </a:pPr>
            <a:r>
              <a:rPr lang="ko-KR" altLang="en-US" sz="1600" dirty="0">
                <a:latin typeface="돋움" pitchFamily="50" charset="-127"/>
                <a:ea typeface="돋움" pitchFamily="50" charset="-127"/>
              </a:rPr>
              <a:t>오이 성장의 최적의 온도</a:t>
            </a:r>
            <a:r>
              <a:rPr lang="en-US" altLang="ko-KR" sz="1600" dirty="0">
                <a:latin typeface="돋움" pitchFamily="50" charset="-127"/>
                <a:ea typeface="돋움" pitchFamily="50" charset="-127"/>
              </a:rPr>
              <a:t>(10°C~25°C)</a:t>
            </a:r>
            <a:r>
              <a:rPr lang="ko-KR" altLang="en-US" sz="1600" dirty="0">
                <a:latin typeface="돋움" pitchFamily="50" charset="-127"/>
                <a:ea typeface="돋움" pitchFamily="50" charset="-127"/>
              </a:rPr>
              <a:t>가 아닐 때 가격이 높음</a:t>
            </a:r>
          </a:p>
        </p:txBody>
      </p:sp>
      <p:pic>
        <p:nvPicPr>
          <p:cNvPr id="5" name="그림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09104" y="1204349"/>
            <a:ext cx="3374714" cy="3495600"/>
          </a:xfrm>
          <a:prstGeom prst="rect">
            <a:avLst/>
          </a:prstGeom>
        </p:spPr>
      </p:pic>
      <p:sp>
        <p:nvSpPr>
          <p:cNvPr id="11" name="직사각형 10"/>
          <p:cNvSpPr/>
          <p:nvPr/>
        </p:nvSpPr>
        <p:spPr>
          <a:xfrm>
            <a:off x="5364088" y="3356992"/>
            <a:ext cx="648072" cy="1008112"/>
          </a:xfrm>
          <a:prstGeom prst="rect">
            <a:avLst/>
          </a:prstGeom>
          <a:noFill/>
          <a:ln w="19050">
            <a:solidFill>
              <a:srgbClr val="3333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p:cNvSpPr txBox="1"/>
          <p:nvPr/>
        </p:nvSpPr>
        <p:spPr>
          <a:xfrm>
            <a:off x="1727430" y="4701605"/>
            <a:ext cx="1711238" cy="338554"/>
          </a:xfrm>
          <a:prstGeom prst="rect">
            <a:avLst/>
          </a:prstGeom>
          <a:noFill/>
        </p:spPr>
        <p:txBody>
          <a:bodyPr wrap="square" rtlCol="0">
            <a:spAutoFit/>
          </a:bodyPr>
          <a:lstStyle/>
          <a:p>
            <a:r>
              <a:rPr lang="ko-KR" altLang="en-US" sz="1600" b="1" dirty="0">
                <a:latin typeface="돋움" pitchFamily="50" charset="-127"/>
                <a:ea typeface="돋움" pitchFamily="50" charset="-127"/>
              </a:rPr>
              <a:t>가시오이 가격</a:t>
            </a:r>
          </a:p>
        </p:txBody>
      </p:sp>
      <p:sp>
        <p:nvSpPr>
          <p:cNvPr id="14" name="TextBox 13"/>
          <p:cNvSpPr txBox="1"/>
          <p:nvPr/>
        </p:nvSpPr>
        <p:spPr>
          <a:xfrm>
            <a:off x="6032038" y="4698564"/>
            <a:ext cx="1898261" cy="338554"/>
          </a:xfrm>
          <a:prstGeom prst="rect">
            <a:avLst/>
          </a:prstGeom>
          <a:noFill/>
        </p:spPr>
        <p:txBody>
          <a:bodyPr wrap="square" rtlCol="0">
            <a:spAutoFit/>
          </a:bodyPr>
          <a:lstStyle/>
          <a:p>
            <a:r>
              <a:rPr lang="ko-KR" altLang="en-US" sz="1600" b="1" dirty="0">
                <a:latin typeface="돋움" pitchFamily="50" charset="-127"/>
                <a:ea typeface="돋움" pitchFamily="50" charset="-127"/>
              </a:rPr>
              <a:t>대구</a:t>
            </a:r>
            <a:r>
              <a:rPr lang="en-US" altLang="ko-KR" sz="1600" b="1" dirty="0">
                <a:latin typeface="돋움" pitchFamily="50" charset="-127"/>
                <a:ea typeface="돋움" pitchFamily="50" charset="-127"/>
              </a:rPr>
              <a:t>-</a:t>
            </a:r>
            <a:r>
              <a:rPr lang="ko-KR" altLang="en-US" sz="1600" b="1" dirty="0">
                <a:latin typeface="돋움" pitchFamily="50" charset="-127"/>
                <a:ea typeface="돋움" pitchFamily="50" charset="-127"/>
              </a:rPr>
              <a:t>부산 온도</a:t>
            </a:r>
          </a:p>
        </p:txBody>
      </p:sp>
      <p:sp>
        <p:nvSpPr>
          <p:cNvPr id="15" name="TextBox 14"/>
          <p:cNvSpPr txBox="1"/>
          <p:nvPr/>
        </p:nvSpPr>
        <p:spPr>
          <a:xfrm>
            <a:off x="6516216" y="552708"/>
            <a:ext cx="1712328" cy="338554"/>
          </a:xfrm>
          <a:prstGeom prst="rect">
            <a:avLst/>
          </a:prstGeom>
          <a:noFill/>
        </p:spPr>
        <p:txBody>
          <a:bodyPr wrap="none" rtlCol="0">
            <a:spAutoFit/>
          </a:bodyPr>
          <a:lstStyle/>
          <a:p>
            <a:r>
              <a:rPr lang="en-US" altLang="ko-KR" sz="1600" dirty="0" smtClean="0">
                <a:latin typeface="맑은 고딕" pitchFamily="50" charset="-127"/>
                <a:ea typeface="맑은 고딕" pitchFamily="50" charset="-127"/>
              </a:rPr>
              <a:t>3-2. </a:t>
            </a:r>
            <a:r>
              <a:rPr lang="ko-KR" altLang="en-US" sz="1600" dirty="0" smtClean="0">
                <a:latin typeface="맑은 고딕" pitchFamily="50" charset="-127"/>
                <a:ea typeface="맑은 고딕" pitchFamily="50" charset="-127"/>
              </a:rPr>
              <a:t>데이터 분석</a:t>
            </a:r>
            <a:endParaRPr lang="ko-KR" altLang="en-US" sz="1600" dirty="0">
              <a:latin typeface="맑은 고딕" pitchFamily="50" charset="-127"/>
              <a:ea typeface="맑은 고딕" pitchFamily="50" charset="-127"/>
            </a:endParaRPr>
          </a:p>
        </p:txBody>
      </p:sp>
      <p:grpSp>
        <p:nvGrpSpPr>
          <p:cNvPr id="16" name="그룹 15"/>
          <p:cNvGrpSpPr/>
          <p:nvPr/>
        </p:nvGrpSpPr>
        <p:grpSpPr>
          <a:xfrm>
            <a:off x="669491" y="366746"/>
            <a:ext cx="5586355" cy="925921"/>
            <a:chOff x="1470655" y="2366883"/>
            <a:chExt cx="5586355" cy="925921"/>
          </a:xfrm>
        </p:grpSpPr>
        <p:grpSp>
          <p:nvGrpSpPr>
            <p:cNvPr id="17" name="그룹 16"/>
            <p:cNvGrpSpPr/>
            <p:nvPr/>
          </p:nvGrpSpPr>
          <p:grpSpPr>
            <a:xfrm>
              <a:off x="1470655" y="2366883"/>
              <a:ext cx="747880" cy="925921"/>
              <a:chOff x="2181677" y="1319394"/>
              <a:chExt cx="747880" cy="925921"/>
            </a:xfrm>
          </p:grpSpPr>
          <p:sp>
            <p:nvSpPr>
              <p:cNvPr id="19" name="TextBox 18"/>
              <p:cNvSpPr txBox="1"/>
              <p:nvPr/>
            </p:nvSpPr>
            <p:spPr>
              <a:xfrm>
                <a:off x="2181677" y="1319394"/>
                <a:ext cx="439544" cy="646331"/>
              </a:xfrm>
              <a:prstGeom prst="rect">
                <a:avLst/>
              </a:prstGeom>
              <a:noFill/>
            </p:spPr>
            <p:txBody>
              <a:bodyPr wrap="none" rtlCol="0">
                <a:spAutoFit/>
              </a:bodyPr>
              <a:lstStyle/>
              <a:p>
                <a:r>
                  <a:rPr lang="en-US" altLang="ko-KR" sz="3600" dirty="0" smtClean="0">
                    <a:latin typeface="맑은 고딕" pitchFamily="50" charset="-127"/>
                    <a:ea typeface="맑은 고딕" pitchFamily="50" charset="-127"/>
                  </a:rPr>
                  <a:t>3</a:t>
                </a:r>
                <a:endParaRPr lang="ko-KR" altLang="en-US" sz="3600" dirty="0">
                  <a:latin typeface="맑은 고딕" pitchFamily="50" charset="-127"/>
                  <a:ea typeface="맑은 고딕" pitchFamily="50" charset="-127"/>
                </a:endParaRPr>
              </a:p>
            </p:txBody>
          </p:sp>
          <p:sp>
            <p:nvSpPr>
              <p:cNvPr id="20" name="직각 삼각형 19"/>
              <p:cNvSpPr/>
              <p:nvPr/>
            </p:nvSpPr>
            <p:spPr>
              <a:xfrm rot="16200000">
                <a:off x="2620469" y="1936227"/>
                <a:ext cx="309088" cy="309088"/>
              </a:xfrm>
              <a:prstGeom prst="rtTriangle">
                <a:avLst/>
              </a:prstGeom>
              <a:solidFill>
                <a:schemeClr val="bg1"/>
              </a:solidFill>
              <a:ln>
                <a:noFill/>
              </a:ln>
              <a:effectLst>
                <a:outerShdw blurRad="152400" dist="482600" dir="13500000" algn="br" rotWithShape="0">
                  <a:prstClr val="black">
                    <a:alpha val="3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맑은 고딕" pitchFamily="50" charset="-127"/>
                  <a:ea typeface="맑은 고딕" pitchFamily="50" charset="-127"/>
                </a:endParaRPr>
              </a:p>
            </p:txBody>
          </p:sp>
          <p:sp>
            <p:nvSpPr>
              <p:cNvPr id="21" name="직각 삼각형 20"/>
              <p:cNvSpPr/>
              <p:nvPr/>
            </p:nvSpPr>
            <p:spPr>
              <a:xfrm rot="16200000">
                <a:off x="2210366" y="1538120"/>
                <a:ext cx="468052" cy="468052"/>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맑은 고딕" pitchFamily="50" charset="-127"/>
                  <a:ea typeface="맑은 고딕" pitchFamily="50" charset="-127"/>
                </a:endParaRPr>
              </a:p>
            </p:txBody>
          </p:sp>
        </p:grpSp>
        <p:sp>
          <p:nvSpPr>
            <p:cNvPr id="18" name="TextBox 17"/>
            <p:cNvSpPr txBox="1"/>
            <p:nvPr/>
          </p:nvSpPr>
          <p:spPr>
            <a:xfrm>
              <a:off x="1909447" y="2491290"/>
              <a:ext cx="5147563" cy="461665"/>
            </a:xfrm>
            <a:prstGeom prst="rect">
              <a:avLst/>
            </a:prstGeom>
            <a:noFill/>
          </p:spPr>
          <p:txBody>
            <a:bodyPr wrap="none" rtlCol="0">
              <a:spAutoFit/>
            </a:bodyPr>
            <a:lstStyle/>
            <a:p>
              <a:r>
                <a:rPr lang="ko-KR" altLang="en-US" sz="2400" dirty="0">
                  <a:solidFill>
                    <a:schemeClr val="accent1">
                      <a:lumMod val="75000"/>
                    </a:schemeClr>
                  </a:solidFill>
                  <a:latin typeface="맑은 고딕" pitchFamily="50" charset="-127"/>
                  <a:ea typeface="맑은 고딕" pitchFamily="50" charset="-127"/>
                </a:rPr>
                <a:t>데이터 처리 방안 및 활용 분석 기법</a:t>
              </a:r>
            </a:p>
          </p:txBody>
        </p:sp>
      </p:grpSp>
      <p:grpSp>
        <p:nvGrpSpPr>
          <p:cNvPr id="6" name="그룹 5"/>
          <p:cNvGrpSpPr/>
          <p:nvPr/>
        </p:nvGrpSpPr>
        <p:grpSpPr>
          <a:xfrm>
            <a:off x="516935" y="1206005"/>
            <a:ext cx="3543195" cy="3495600"/>
            <a:chOff x="516935" y="1206005"/>
            <a:chExt cx="3543195" cy="3495600"/>
          </a:xfrm>
        </p:grpSpPr>
        <p:pic>
          <p:nvPicPr>
            <p:cNvPr id="2" name="그림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935" y="1206005"/>
              <a:ext cx="3543195" cy="3495600"/>
            </a:xfrm>
            <a:prstGeom prst="rect">
              <a:avLst/>
            </a:prstGeom>
          </p:spPr>
        </p:pic>
        <p:sp>
          <p:nvSpPr>
            <p:cNvPr id="9" name="직사각형 8"/>
            <p:cNvSpPr/>
            <p:nvPr/>
          </p:nvSpPr>
          <p:spPr>
            <a:xfrm>
              <a:off x="1045890" y="1556792"/>
              <a:ext cx="648072" cy="1159385"/>
            </a:xfrm>
            <a:prstGeom prst="rect">
              <a:avLst/>
            </a:prstGeom>
            <a:noFill/>
            <a:ln w="19050">
              <a:solidFill>
                <a:srgbClr val="3333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92293492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p:cNvSpPr/>
          <p:nvPr/>
        </p:nvSpPr>
        <p:spPr>
          <a:xfrm>
            <a:off x="120237" y="96485"/>
            <a:ext cx="8928992" cy="66247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9" name="직사각형 8"/>
          <p:cNvSpPr/>
          <p:nvPr/>
        </p:nvSpPr>
        <p:spPr>
          <a:xfrm>
            <a:off x="669491" y="5749870"/>
            <a:ext cx="8100900" cy="338554"/>
          </a:xfrm>
          <a:prstGeom prst="rect">
            <a:avLst/>
          </a:prstGeom>
        </p:spPr>
        <p:txBody>
          <a:bodyPr wrap="square">
            <a:spAutoFit/>
          </a:bodyPr>
          <a:lstStyle/>
          <a:p>
            <a:pPr marL="285750" indent="-285750">
              <a:buFont typeface="Arial" pitchFamily="34" charset="0"/>
              <a:buChar char="•"/>
            </a:pPr>
            <a:r>
              <a:rPr lang="ko-KR" altLang="en-US" sz="1600" dirty="0" smtClean="0">
                <a:latin typeface="돋움" pitchFamily="50" charset="-127"/>
                <a:ea typeface="돋움" pitchFamily="50" charset="-127"/>
              </a:rPr>
              <a:t>오이 </a:t>
            </a:r>
            <a:r>
              <a:rPr lang="ko-KR" altLang="en-US" sz="1600" dirty="0">
                <a:latin typeface="돋움" pitchFamily="50" charset="-127"/>
                <a:ea typeface="돋움" pitchFamily="50" charset="-127"/>
              </a:rPr>
              <a:t>성장에 중요한 요소인 합계 일사가 증가할 때 가격은 감소하는 추이를 보임</a:t>
            </a:r>
          </a:p>
        </p:txBody>
      </p:sp>
      <p:grpSp>
        <p:nvGrpSpPr>
          <p:cNvPr id="6" name="그룹 5"/>
          <p:cNvGrpSpPr/>
          <p:nvPr/>
        </p:nvGrpSpPr>
        <p:grpSpPr>
          <a:xfrm>
            <a:off x="4738593" y="1194724"/>
            <a:ext cx="3424052" cy="3495600"/>
            <a:chOff x="4805268" y="1194724"/>
            <a:chExt cx="3424052" cy="3495600"/>
          </a:xfrm>
        </p:grpSpPr>
        <p:pic>
          <p:nvPicPr>
            <p:cNvPr id="5" name="그림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05268" y="1194724"/>
              <a:ext cx="3424052" cy="3495600"/>
            </a:xfrm>
            <a:prstGeom prst="rect">
              <a:avLst/>
            </a:prstGeom>
          </p:spPr>
        </p:pic>
        <p:sp>
          <p:nvSpPr>
            <p:cNvPr id="15" name="직사각형 14"/>
            <p:cNvSpPr/>
            <p:nvPr/>
          </p:nvSpPr>
          <p:spPr>
            <a:xfrm>
              <a:off x="5249889" y="1268760"/>
              <a:ext cx="1512168" cy="3086405"/>
            </a:xfrm>
            <a:prstGeom prst="rect">
              <a:avLst/>
            </a:prstGeom>
            <a:noFill/>
            <a:ln w="19050">
              <a:solidFill>
                <a:srgbClr val="3333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2" name="TextBox 11"/>
          <p:cNvSpPr txBox="1"/>
          <p:nvPr/>
        </p:nvSpPr>
        <p:spPr>
          <a:xfrm>
            <a:off x="1753115" y="4704726"/>
            <a:ext cx="1711238" cy="338554"/>
          </a:xfrm>
          <a:prstGeom prst="rect">
            <a:avLst/>
          </a:prstGeom>
          <a:noFill/>
        </p:spPr>
        <p:txBody>
          <a:bodyPr wrap="square" rtlCol="0">
            <a:spAutoFit/>
          </a:bodyPr>
          <a:lstStyle/>
          <a:p>
            <a:r>
              <a:rPr lang="ko-KR" altLang="en-US" sz="1600" b="1" dirty="0">
                <a:latin typeface="돋움" pitchFamily="50" charset="-127"/>
                <a:ea typeface="돋움" pitchFamily="50" charset="-127"/>
              </a:rPr>
              <a:t>가시오이 가격</a:t>
            </a:r>
          </a:p>
        </p:txBody>
      </p:sp>
      <p:sp>
        <p:nvSpPr>
          <p:cNvPr id="13" name="TextBox 12"/>
          <p:cNvSpPr txBox="1"/>
          <p:nvPr/>
        </p:nvSpPr>
        <p:spPr>
          <a:xfrm>
            <a:off x="5580112" y="4690324"/>
            <a:ext cx="2304256" cy="338554"/>
          </a:xfrm>
          <a:prstGeom prst="rect">
            <a:avLst/>
          </a:prstGeom>
          <a:noFill/>
        </p:spPr>
        <p:txBody>
          <a:bodyPr wrap="square" rtlCol="0">
            <a:spAutoFit/>
          </a:bodyPr>
          <a:lstStyle/>
          <a:p>
            <a:r>
              <a:rPr lang="ko-KR" altLang="en-US" sz="1600" b="1" dirty="0">
                <a:latin typeface="돋움" pitchFamily="50" charset="-127"/>
                <a:ea typeface="돋움" pitchFamily="50" charset="-127"/>
              </a:rPr>
              <a:t>대구</a:t>
            </a:r>
            <a:r>
              <a:rPr lang="en-US" altLang="ko-KR" sz="1600" b="1" dirty="0">
                <a:latin typeface="돋움" pitchFamily="50" charset="-127"/>
                <a:ea typeface="돋움" pitchFamily="50" charset="-127"/>
              </a:rPr>
              <a:t>-</a:t>
            </a:r>
            <a:r>
              <a:rPr lang="ko-KR" altLang="en-US" sz="1600" b="1" dirty="0">
                <a:latin typeface="돋움" pitchFamily="50" charset="-127"/>
                <a:ea typeface="돋움" pitchFamily="50" charset="-127"/>
              </a:rPr>
              <a:t>부산 합계 일사</a:t>
            </a:r>
          </a:p>
        </p:txBody>
      </p:sp>
      <p:sp>
        <p:nvSpPr>
          <p:cNvPr id="17" name="TextBox 16"/>
          <p:cNvSpPr txBox="1"/>
          <p:nvPr/>
        </p:nvSpPr>
        <p:spPr>
          <a:xfrm>
            <a:off x="6516216" y="552708"/>
            <a:ext cx="1712328" cy="338554"/>
          </a:xfrm>
          <a:prstGeom prst="rect">
            <a:avLst/>
          </a:prstGeom>
          <a:noFill/>
        </p:spPr>
        <p:txBody>
          <a:bodyPr wrap="none" rtlCol="0">
            <a:spAutoFit/>
          </a:bodyPr>
          <a:lstStyle/>
          <a:p>
            <a:r>
              <a:rPr lang="en-US" altLang="ko-KR" sz="1600" dirty="0" smtClean="0">
                <a:latin typeface="맑은 고딕" pitchFamily="50" charset="-127"/>
                <a:ea typeface="맑은 고딕" pitchFamily="50" charset="-127"/>
              </a:rPr>
              <a:t>3-2. </a:t>
            </a:r>
            <a:r>
              <a:rPr lang="ko-KR" altLang="en-US" sz="1600" dirty="0" smtClean="0">
                <a:latin typeface="맑은 고딕" pitchFamily="50" charset="-127"/>
                <a:ea typeface="맑은 고딕" pitchFamily="50" charset="-127"/>
              </a:rPr>
              <a:t>데이터 분석</a:t>
            </a:r>
            <a:endParaRPr lang="ko-KR" altLang="en-US" sz="1600" dirty="0">
              <a:latin typeface="맑은 고딕" pitchFamily="50" charset="-127"/>
              <a:ea typeface="맑은 고딕" pitchFamily="50" charset="-127"/>
            </a:endParaRPr>
          </a:p>
        </p:txBody>
      </p:sp>
      <p:grpSp>
        <p:nvGrpSpPr>
          <p:cNvPr id="18" name="그룹 17"/>
          <p:cNvGrpSpPr/>
          <p:nvPr/>
        </p:nvGrpSpPr>
        <p:grpSpPr>
          <a:xfrm>
            <a:off x="669491" y="366746"/>
            <a:ext cx="5586355" cy="925921"/>
            <a:chOff x="1470655" y="2366883"/>
            <a:chExt cx="5586355" cy="925921"/>
          </a:xfrm>
        </p:grpSpPr>
        <p:grpSp>
          <p:nvGrpSpPr>
            <p:cNvPr id="19" name="그룹 18"/>
            <p:cNvGrpSpPr/>
            <p:nvPr/>
          </p:nvGrpSpPr>
          <p:grpSpPr>
            <a:xfrm>
              <a:off x="1470655" y="2366883"/>
              <a:ext cx="747880" cy="925921"/>
              <a:chOff x="2181677" y="1319394"/>
              <a:chExt cx="747880" cy="925921"/>
            </a:xfrm>
          </p:grpSpPr>
          <p:sp>
            <p:nvSpPr>
              <p:cNvPr id="21" name="TextBox 20"/>
              <p:cNvSpPr txBox="1"/>
              <p:nvPr/>
            </p:nvSpPr>
            <p:spPr>
              <a:xfrm>
                <a:off x="2181677" y="1319394"/>
                <a:ext cx="439544" cy="646331"/>
              </a:xfrm>
              <a:prstGeom prst="rect">
                <a:avLst/>
              </a:prstGeom>
              <a:noFill/>
            </p:spPr>
            <p:txBody>
              <a:bodyPr wrap="none" rtlCol="0">
                <a:spAutoFit/>
              </a:bodyPr>
              <a:lstStyle/>
              <a:p>
                <a:r>
                  <a:rPr lang="en-US" altLang="ko-KR" sz="3600" dirty="0" smtClean="0">
                    <a:latin typeface="맑은 고딕" pitchFamily="50" charset="-127"/>
                    <a:ea typeface="맑은 고딕" pitchFamily="50" charset="-127"/>
                  </a:rPr>
                  <a:t>3</a:t>
                </a:r>
                <a:endParaRPr lang="ko-KR" altLang="en-US" sz="3600" dirty="0">
                  <a:latin typeface="맑은 고딕" pitchFamily="50" charset="-127"/>
                  <a:ea typeface="맑은 고딕" pitchFamily="50" charset="-127"/>
                </a:endParaRPr>
              </a:p>
            </p:txBody>
          </p:sp>
          <p:sp>
            <p:nvSpPr>
              <p:cNvPr id="22" name="직각 삼각형 21"/>
              <p:cNvSpPr/>
              <p:nvPr/>
            </p:nvSpPr>
            <p:spPr>
              <a:xfrm rot="16200000">
                <a:off x="2620469" y="1936227"/>
                <a:ext cx="309088" cy="309088"/>
              </a:xfrm>
              <a:prstGeom prst="rtTriangle">
                <a:avLst/>
              </a:prstGeom>
              <a:solidFill>
                <a:schemeClr val="bg1"/>
              </a:solidFill>
              <a:ln>
                <a:noFill/>
              </a:ln>
              <a:effectLst>
                <a:outerShdw blurRad="152400" dist="482600" dir="13500000" algn="br" rotWithShape="0">
                  <a:prstClr val="black">
                    <a:alpha val="3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맑은 고딕" pitchFamily="50" charset="-127"/>
                  <a:ea typeface="맑은 고딕" pitchFamily="50" charset="-127"/>
                </a:endParaRPr>
              </a:p>
            </p:txBody>
          </p:sp>
          <p:sp>
            <p:nvSpPr>
              <p:cNvPr id="23" name="직각 삼각형 22"/>
              <p:cNvSpPr/>
              <p:nvPr/>
            </p:nvSpPr>
            <p:spPr>
              <a:xfrm rot="16200000">
                <a:off x="2210366" y="1538120"/>
                <a:ext cx="468052" cy="468052"/>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맑은 고딕" pitchFamily="50" charset="-127"/>
                  <a:ea typeface="맑은 고딕" pitchFamily="50" charset="-127"/>
                </a:endParaRPr>
              </a:p>
            </p:txBody>
          </p:sp>
        </p:grpSp>
        <p:sp>
          <p:nvSpPr>
            <p:cNvPr id="20" name="TextBox 19"/>
            <p:cNvSpPr txBox="1"/>
            <p:nvPr/>
          </p:nvSpPr>
          <p:spPr>
            <a:xfrm>
              <a:off x="1909447" y="2491290"/>
              <a:ext cx="5147563" cy="461665"/>
            </a:xfrm>
            <a:prstGeom prst="rect">
              <a:avLst/>
            </a:prstGeom>
            <a:noFill/>
          </p:spPr>
          <p:txBody>
            <a:bodyPr wrap="none" rtlCol="0">
              <a:spAutoFit/>
            </a:bodyPr>
            <a:lstStyle/>
            <a:p>
              <a:r>
                <a:rPr lang="ko-KR" altLang="en-US" sz="2400" dirty="0">
                  <a:solidFill>
                    <a:schemeClr val="accent1">
                      <a:lumMod val="75000"/>
                    </a:schemeClr>
                  </a:solidFill>
                  <a:latin typeface="맑은 고딕" pitchFamily="50" charset="-127"/>
                  <a:ea typeface="맑은 고딕" pitchFamily="50" charset="-127"/>
                </a:rPr>
                <a:t>데이터 처리 방안 및 활용 분석 기법</a:t>
              </a:r>
            </a:p>
          </p:txBody>
        </p:sp>
      </p:grpSp>
      <p:grpSp>
        <p:nvGrpSpPr>
          <p:cNvPr id="2" name="그룹 1"/>
          <p:cNvGrpSpPr/>
          <p:nvPr/>
        </p:nvGrpSpPr>
        <p:grpSpPr>
          <a:xfrm>
            <a:off x="520502" y="1209126"/>
            <a:ext cx="3543195" cy="3495600"/>
            <a:chOff x="827584" y="1209126"/>
            <a:chExt cx="3543195" cy="3495600"/>
          </a:xfrm>
        </p:grpSpPr>
        <p:pic>
          <p:nvPicPr>
            <p:cNvPr id="10" name="그림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7584" y="1209126"/>
              <a:ext cx="3543195" cy="3495600"/>
            </a:xfrm>
            <a:prstGeom prst="rect">
              <a:avLst/>
            </a:prstGeom>
          </p:spPr>
        </p:pic>
        <p:sp>
          <p:nvSpPr>
            <p:cNvPr id="14" name="직사각형 13"/>
            <p:cNvSpPr/>
            <p:nvPr/>
          </p:nvSpPr>
          <p:spPr>
            <a:xfrm>
              <a:off x="1403648" y="1268760"/>
              <a:ext cx="1512168" cy="3096344"/>
            </a:xfrm>
            <a:prstGeom prst="rect">
              <a:avLst/>
            </a:prstGeom>
            <a:noFill/>
            <a:ln w="19050">
              <a:solidFill>
                <a:srgbClr val="3333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20252611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p:cNvSpPr/>
          <p:nvPr/>
        </p:nvSpPr>
        <p:spPr>
          <a:xfrm>
            <a:off x="109892" y="102118"/>
            <a:ext cx="8928992" cy="66247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3" name="직사각형 12"/>
          <p:cNvSpPr/>
          <p:nvPr/>
        </p:nvSpPr>
        <p:spPr>
          <a:xfrm>
            <a:off x="698179" y="5528276"/>
            <a:ext cx="7304120" cy="830997"/>
          </a:xfrm>
          <a:prstGeom prst="rect">
            <a:avLst/>
          </a:prstGeom>
        </p:spPr>
        <p:txBody>
          <a:bodyPr wrap="square">
            <a:spAutoFit/>
          </a:bodyPr>
          <a:lstStyle/>
          <a:p>
            <a:pPr marL="285750" indent="-285750">
              <a:lnSpc>
                <a:spcPct val="150000"/>
              </a:lnSpc>
              <a:buFont typeface="Arial" pitchFamily="34" charset="0"/>
              <a:buChar char="•"/>
            </a:pPr>
            <a:r>
              <a:rPr lang="en-US" altLang="ko-KR" sz="1600" dirty="0">
                <a:latin typeface="돋움" pitchFamily="50" charset="-127"/>
                <a:ea typeface="돋움" pitchFamily="50" charset="-127"/>
              </a:rPr>
              <a:t>PM10</a:t>
            </a:r>
            <a:r>
              <a:rPr lang="ko-KR" altLang="en-US" sz="1600" dirty="0">
                <a:latin typeface="돋움" pitchFamily="50" charset="-127"/>
                <a:ea typeface="돋움" pitchFamily="50" charset="-127"/>
              </a:rPr>
              <a:t>은 두 지역 모두 </a:t>
            </a:r>
            <a:r>
              <a:rPr lang="en-US" altLang="ko-KR" sz="1600" dirty="0">
                <a:latin typeface="돋움" pitchFamily="50" charset="-127"/>
                <a:ea typeface="돋움" pitchFamily="50" charset="-127"/>
              </a:rPr>
              <a:t>4~5</a:t>
            </a:r>
            <a:r>
              <a:rPr lang="ko-KR" altLang="en-US" sz="1600" dirty="0">
                <a:latin typeface="돋움" pitchFamily="50" charset="-127"/>
                <a:ea typeface="돋움" pitchFamily="50" charset="-127"/>
              </a:rPr>
              <a:t>월에 가장 높은 수치를 보임</a:t>
            </a:r>
            <a:endParaRPr lang="en-US" altLang="ko-KR" sz="1600" dirty="0">
              <a:latin typeface="돋움" pitchFamily="50" charset="-127"/>
              <a:ea typeface="돋움" pitchFamily="50" charset="-127"/>
            </a:endParaRPr>
          </a:p>
          <a:p>
            <a:pPr marL="285750" indent="-285750">
              <a:lnSpc>
                <a:spcPct val="150000"/>
              </a:lnSpc>
              <a:buFont typeface="Arial" pitchFamily="34" charset="0"/>
              <a:buChar char="•"/>
            </a:pPr>
            <a:r>
              <a:rPr lang="en-US" altLang="ko-KR" sz="1600" dirty="0" smtClean="0">
                <a:latin typeface="돋움" pitchFamily="50" charset="-127"/>
                <a:ea typeface="돋움" pitchFamily="50" charset="-127"/>
              </a:rPr>
              <a:t>PM2.5</a:t>
            </a:r>
            <a:r>
              <a:rPr lang="ko-KR" altLang="en-US" sz="1600" dirty="0">
                <a:latin typeface="돋움" pitchFamily="50" charset="-127"/>
                <a:ea typeface="돋움" pitchFamily="50" charset="-127"/>
              </a:rPr>
              <a:t>는</a:t>
            </a:r>
            <a:r>
              <a:rPr lang="ko-KR" altLang="en-US" sz="1600" dirty="0" smtClean="0">
                <a:latin typeface="돋움" pitchFamily="50" charset="-127"/>
                <a:ea typeface="돋움" pitchFamily="50" charset="-127"/>
              </a:rPr>
              <a:t> </a:t>
            </a:r>
            <a:r>
              <a:rPr lang="en-US" altLang="ko-KR" sz="1600" dirty="0">
                <a:latin typeface="돋움" pitchFamily="50" charset="-127"/>
                <a:ea typeface="돋움" pitchFamily="50" charset="-127"/>
              </a:rPr>
              <a:t>5</a:t>
            </a:r>
            <a:r>
              <a:rPr lang="ko-KR" altLang="en-US" sz="1600" dirty="0">
                <a:latin typeface="돋움" pitchFamily="50" charset="-127"/>
                <a:ea typeface="돋움" pitchFamily="50" charset="-127"/>
              </a:rPr>
              <a:t>월과 </a:t>
            </a:r>
            <a:r>
              <a:rPr lang="en-US" altLang="ko-KR" sz="1600" dirty="0">
                <a:latin typeface="돋움" pitchFamily="50" charset="-127"/>
                <a:ea typeface="돋움" pitchFamily="50" charset="-127"/>
              </a:rPr>
              <a:t>7</a:t>
            </a:r>
            <a:r>
              <a:rPr lang="ko-KR" altLang="en-US" sz="1600" dirty="0">
                <a:latin typeface="돋움" pitchFamily="50" charset="-127"/>
                <a:ea typeface="돋움" pitchFamily="50" charset="-127"/>
              </a:rPr>
              <a:t>월에서 두 지역의 차이를 보임</a:t>
            </a:r>
            <a:endParaRPr lang="en-US" altLang="ko-KR" sz="1600" dirty="0">
              <a:latin typeface="돋움" pitchFamily="50" charset="-127"/>
              <a:ea typeface="돋움" pitchFamily="50" charset="-127"/>
            </a:endParaRPr>
          </a:p>
        </p:txBody>
      </p:sp>
      <p:pic>
        <p:nvPicPr>
          <p:cNvPr id="5" name="그림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12573" y="1216722"/>
            <a:ext cx="3374714" cy="3495600"/>
          </a:xfrm>
          <a:prstGeom prst="rect">
            <a:avLst/>
          </a:prstGeom>
        </p:spPr>
      </p:pic>
      <p:sp>
        <p:nvSpPr>
          <p:cNvPr id="8" name="TextBox 7"/>
          <p:cNvSpPr txBox="1"/>
          <p:nvPr/>
        </p:nvSpPr>
        <p:spPr>
          <a:xfrm>
            <a:off x="1635301" y="4697229"/>
            <a:ext cx="2037916" cy="338554"/>
          </a:xfrm>
          <a:prstGeom prst="rect">
            <a:avLst/>
          </a:prstGeom>
          <a:noFill/>
        </p:spPr>
        <p:txBody>
          <a:bodyPr wrap="square" rtlCol="0">
            <a:spAutoFit/>
          </a:bodyPr>
          <a:lstStyle/>
          <a:p>
            <a:r>
              <a:rPr lang="ko-KR" altLang="en-US" sz="1600" b="1" dirty="0">
                <a:latin typeface="돋움" pitchFamily="50" charset="-127"/>
                <a:ea typeface="돋움" pitchFamily="50" charset="-127"/>
              </a:rPr>
              <a:t>서울</a:t>
            </a:r>
            <a:r>
              <a:rPr lang="en-US" altLang="ko-KR" sz="1600" b="1" dirty="0">
                <a:latin typeface="돋움" pitchFamily="50" charset="-127"/>
                <a:ea typeface="돋움" pitchFamily="50" charset="-127"/>
              </a:rPr>
              <a:t>-</a:t>
            </a:r>
            <a:r>
              <a:rPr lang="ko-KR" altLang="en-US" sz="1600" b="1" dirty="0">
                <a:latin typeface="돋움" pitchFamily="50" charset="-127"/>
                <a:ea typeface="돋움" pitchFamily="50" charset="-127"/>
              </a:rPr>
              <a:t>대전 </a:t>
            </a:r>
            <a:r>
              <a:rPr lang="en-US" altLang="ko-KR" sz="1600" b="1" dirty="0">
                <a:latin typeface="돋움" pitchFamily="50" charset="-127"/>
                <a:ea typeface="돋움" pitchFamily="50" charset="-127"/>
              </a:rPr>
              <a:t>PM10</a:t>
            </a:r>
            <a:endParaRPr lang="ko-KR" altLang="en-US" sz="1600" b="1" dirty="0">
              <a:latin typeface="돋움" pitchFamily="50" charset="-127"/>
              <a:ea typeface="돋움" pitchFamily="50" charset="-127"/>
            </a:endParaRPr>
          </a:p>
        </p:txBody>
      </p:sp>
      <p:sp>
        <p:nvSpPr>
          <p:cNvPr id="9" name="TextBox 8"/>
          <p:cNvSpPr txBox="1"/>
          <p:nvPr/>
        </p:nvSpPr>
        <p:spPr>
          <a:xfrm>
            <a:off x="5755501" y="4704126"/>
            <a:ext cx="1947530" cy="338554"/>
          </a:xfrm>
          <a:prstGeom prst="rect">
            <a:avLst/>
          </a:prstGeom>
          <a:noFill/>
        </p:spPr>
        <p:txBody>
          <a:bodyPr wrap="square" rtlCol="0">
            <a:spAutoFit/>
          </a:bodyPr>
          <a:lstStyle/>
          <a:p>
            <a:r>
              <a:rPr lang="ko-KR" altLang="en-US" sz="1600" b="1" dirty="0">
                <a:latin typeface="돋움" pitchFamily="50" charset="-127"/>
                <a:ea typeface="돋움" pitchFamily="50" charset="-127"/>
              </a:rPr>
              <a:t>서울</a:t>
            </a:r>
            <a:r>
              <a:rPr lang="en-US" altLang="ko-KR" sz="1600" b="1" dirty="0">
                <a:latin typeface="돋움" pitchFamily="50" charset="-127"/>
                <a:ea typeface="돋움" pitchFamily="50" charset="-127"/>
              </a:rPr>
              <a:t>-</a:t>
            </a:r>
            <a:r>
              <a:rPr lang="ko-KR" altLang="en-US" sz="1600" b="1" dirty="0">
                <a:latin typeface="돋움" pitchFamily="50" charset="-127"/>
                <a:ea typeface="돋움" pitchFamily="50" charset="-127"/>
              </a:rPr>
              <a:t>대전 </a:t>
            </a:r>
            <a:r>
              <a:rPr lang="en-US" altLang="ko-KR" sz="1600" b="1" dirty="0">
                <a:latin typeface="돋움" pitchFamily="50" charset="-127"/>
                <a:ea typeface="돋움" pitchFamily="50" charset="-127"/>
              </a:rPr>
              <a:t>PM2.5</a:t>
            </a:r>
            <a:endParaRPr lang="ko-KR" altLang="en-US" sz="1600" b="1" dirty="0">
              <a:latin typeface="돋움" pitchFamily="50" charset="-127"/>
              <a:ea typeface="돋움" pitchFamily="50" charset="-127"/>
            </a:endParaRPr>
          </a:p>
        </p:txBody>
      </p:sp>
      <p:sp>
        <p:nvSpPr>
          <p:cNvPr id="10" name="TextBox 9"/>
          <p:cNvSpPr txBox="1"/>
          <p:nvPr/>
        </p:nvSpPr>
        <p:spPr>
          <a:xfrm>
            <a:off x="6516216" y="552708"/>
            <a:ext cx="1712328" cy="338554"/>
          </a:xfrm>
          <a:prstGeom prst="rect">
            <a:avLst/>
          </a:prstGeom>
          <a:noFill/>
        </p:spPr>
        <p:txBody>
          <a:bodyPr wrap="none" rtlCol="0">
            <a:spAutoFit/>
          </a:bodyPr>
          <a:lstStyle/>
          <a:p>
            <a:r>
              <a:rPr lang="en-US" altLang="ko-KR" sz="1600" dirty="0" smtClean="0">
                <a:latin typeface="맑은 고딕" pitchFamily="50" charset="-127"/>
                <a:ea typeface="맑은 고딕" pitchFamily="50" charset="-127"/>
              </a:rPr>
              <a:t>3-2. </a:t>
            </a:r>
            <a:r>
              <a:rPr lang="ko-KR" altLang="en-US" sz="1600" dirty="0" smtClean="0">
                <a:latin typeface="맑은 고딕" pitchFamily="50" charset="-127"/>
                <a:ea typeface="맑은 고딕" pitchFamily="50" charset="-127"/>
              </a:rPr>
              <a:t>데이터 분석</a:t>
            </a:r>
            <a:endParaRPr lang="ko-KR" altLang="en-US" sz="1600" dirty="0">
              <a:latin typeface="맑은 고딕" pitchFamily="50" charset="-127"/>
              <a:ea typeface="맑은 고딕" pitchFamily="50" charset="-127"/>
            </a:endParaRPr>
          </a:p>
        </p:txBody>
      </p:sp>
      <p:grpSp>
        <p:nvGrpSpPr>
          <p:cNvPr id="11" name="그룹 10"/>
          <p:cNvGrpSpPr/>
          <p:nvPr/>
        </p:nvGrpSpPr>
        <p:grpSpPr>
          <a:xfrm>
            <a:off x="669491" y="366746"/>
            <a:ext cx="5586355" cy="925921"/>
            <a:chOff x="1470655" y="2366883"/>
            <a:chExt cx="5586355" cy="925921"/>
          </a:xfrm>
        </p:grpSpPr>
        <p:grpSp>
          <p:nvGrpSpPr>
            <p:cNvPr id="14" name="그룹 13"/>
            <p:cNvGrpSpPr/>
            <p:nvPr/>
          </p:nvGrpSpPr>
          <p:grpSpPr>
            <a:xfrm>
              <a:off x="1470655" y="2366883"/>
              <a:ext cx="747880" cy="925921"/>
              <a:chOff x="2181677" y="1319394"/>
              <a:chExt cx="747880" cy="925921"/>
            </a:xfrm>
          </p:grpSpPr>
          <p:sp>
            <p:nvSpPr>
              <p:cNvPr id="16" name="TextBox 15"/>
              <p:cNvSpPr txBox="1"/>
              <p:nvPr/>
            </p:nvSpPr>
            <p:spPr>
              <a:xfrm>
                <a:off x="2181677" y="1319394"/>
                <a:ext cx="439544" cy="646331"/>
              </a:xfrm>
              <a:prstGeom prst="rect">
                <a:avLst/>
              </a:prstGeom>
              <a:noFill/>
            </p:spPr>
            <p:txBody>
              <a:bodyPr wrap="none" rtlCol="0">
                <a:spAutoFit/>
              </a:bodyPr>
              <a:lstStyle/>
              <a:p>
                <a:r>
                  <a:rPr lang="en-US" altLang="ko-KR" sz="3600" dirty="0" smtClean="0">
                    <a:latin typeface="맑은 고딕" pitchFamily="50" charset="-127"/>
                    <a:ea typeface="맑은 고딕" pitchFamily="50" charset="-127"/>
                  </a:rPr>
                  <a:t>3</a:t>
                </a:r>
                <a:endParaRPr lang="ko-KR" altLang="en-US" sz="3600" dirty="0">
                  <a:latin typeface="맑은 고딕" pitchFamily="50" charset="-127"/>
                  <a:ea typeface="맑은 고딕" pitchFamily="50" charset="-127"/>
                </a:endParaRPr>
              </a:p>
            </p:txBody>
          </p:sp>
          <p:sp>
            <p:nvSpPr>
              <p:cNvPr id="17" name="직각 삼각형 16"/>
              <p:cNvSpPr/>
              <p:nvPr/>
            </p:nvSpPr>
            <p:spPr>
              <a:xfrm rot="16200000">
                <a:off x="2620469" y="1936227"/>
                <a:ext cx="309088" cy="309088"/>
              </a:xfrm>
              <a:prstGeom prst="rtTriangle">
                <a:avLst/>
              </a:prstGeom>
              <a:solidFill>
                <a:schemeClr val="bg1"/>
              </a:solidFill>
              <a:ln>
                <a:noFill/>
              </a:ln>
              <a:effectLst>
                <a:outerShdw blurRad="152400" dist="482600" dir="13500000" algn="br" rotWithShape="0">
                  <a:prstClr val="black">
                    <a:alpha val="3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맑은 고딕" pitchFamily="50" charset="-127"/>
                  <a:ea typeface="맑은 고딕" pitchFamily="50" charset="-127"/>
                </a:endParaRPr>
              </a:p>
            </p:txBody>
          </p:sp>
          <p:sp>
            <p:nvSpPr>
              <p:cNvPr id="18" name="직각 삼각형 17"/>
              <p:cNvSpPr/>
              <p:nvPr/>
            </p:nvSpPr>
            <p:spPr>
              <a:xfrm rot="16200000">
                <a:off x="2210366" y="1538120"/>
                <a:ext cx="468052" cy="468052"/>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맑은 고딕" pitchFamily="50" charset="-127"/>
                  <a:ea typeface="맑은 고딕" pitchFamily="50" charset="-127"/>
                </a:endParaRPr>
              </a:p>
            </p:txBody>
          </p:sp>
        </p:grpSp>
        <p:sp>
          <p:nvSpPr>
            <p:cNvPr id="15" name="TextBox 14"/>
            <p:cNvSpPr txBox="1"/>
            <p:nvPr/>
          </p:nvSpPr>
          <p:spPr>
            <a:xfrm>
              <a:off x="1909447" y="2491290"/>
              <a:ext cx="5147563" cy="461665"/>
            </a:xfrm>
            <a:prstGeom prst="rect">
              <a:avLst/>
            </a:prstGeom>
            <a:noFill/>
          </p:spPr>
          <p:txBody>
            <a:bodyPr wrap="none" rtlCol="0">
              <a:spAutoFit/>
            </a:bodyPr>
            <a:lstStyle/>
            <a:p>
              <a:r>
                <a:rPr lang="ko-KR" altLang="en-US" sz="2400" dirty="0">
                  <a:solidFill>
                    <a:schemeClr val="accent1">
                      <a:lumMod val="75000"/>
                    </a:schemeClr>
                  </a:solidFill>
                  <a:latin typeface="맑은 고딕" pitchFamily="50" charset="-127"/>
                  <a:ea typeface="맑은 고딕" pitchFamily="50" charset="-127"/>
                </a:rPr>
                <a:t>데이터 처리 방안 및 활용 분석 기법</a:t>
              </a:r>
            </a:p>
          </p:txBody>
        </p:sp>
      </p:grpSp>
      <p:pic>
        <p:nvPicPr>
          <p:cNvPr id="6" name="그림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9092" y="1209126"/>
            <a:ext cx="3374714" cy="3495600"/>
          </a:xfrm>
          <a:prstGeom prst="rect">
            <a:avLst/>
          </a:prstGeom>
        </p:spPr>
      </p:pic>
    </p:spTree>
    <p:extLst>
      <p:ext uri="{BB962C8B-B14F-4D97-AF65-F5344CB8AC3E}">
        <p14:creationId xmlns:p14="http://schemas.microsoft.com/office/powerpoint/2010/main" val="256214938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p:cNvSpPr/>
          <p:nvPr/>
        </p:nvSpPr>
        <p:spPr>
          <a:xfrm>
            <a:off x="109892" y="102118"/>
            <a:ext cx="8928992" cy="66247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6" name="TextBox 5"/>
          <p:cNvSpPr txBox="1"/>
          <p:nvPr/>
        </p:nvSpPr>
        <p:spPr>
          <a:xfrm>
            <a:off x="827584" y="1340768"/>
            <a:ext cx="8316416" cy="5032147"/>
          </a:xfrm>
          <a:prstGeom prst="rect">
            <a:avLst/>
          </a:prstGeom>
          <a:noFill/>
        </p:spPr>
        <p:txBody>
          <a:bodyPr wrap="square" rtlCol="0">
            <a:spAutoFit/>
          </a:bodyPr>
          <a:lstStyle/>
          <a:p>
            <a:pPr marL="285750" indent="-285750">
              <a:lnSpc>
                <a:spcPct val="150000"/>
              </a:lnSpc>
              <a:buFont typeface="Arial" pitchFamily="34" charset="0"/>
              <a:buChar char="•"/>
            </a:pPr>
            <a:r>
              <a:rPr lang="ko-KR" altLang="en-US" sz="1600" b="1" dirty="0">
                <a:latin typeface="돋움" pitchFamily="50" charset="-127"/>
                <a:ea typeface="돋움" pitchFamily="50" charset="-127"/>
              </a:rPr>
              <a:t>분석 기법</a:t>
            </a:r>
            <a:endParaRPr lang="en-US" altLang="ko-KR" sz="1600" b="1" dirty="0">
              <a:latin typeface="돋움" pitchFamily="50" charset="-127"/>
              <a:ea typeface="돋움" pitchFamily="50" charset="-127"/>
            </a:endParaRPr>
          </a:p>
          <a:p>
            <a:pPr marL="742950" lvl="1" indent="-285750">
              <a:lnSpc>
                <a:spcPct val="150000"/>
              </a:lnSpc>
              <a:buFont typeface="Arial" pitchFamily="34" charset="0"/>
              <a:buChar char="•"/>
            </a:pPr>
            <a:r>
              <a:rPr lang="ko-KR" altLang="en-US" sz="1600" dirty="0" smtClean="0">
                <a:latin typeface="돋움" pitchFamily="50" charset="-127"/>
                <a:ea typeface="돋움" pitchFamily="50" charset="-127"/>
              </a:rPr>
              <a:t>다중회귀기법을 </a:t>
            </a:r>
            <a:r>
              <a:rPr lang="ko-KR" altLang="en-US" sz="1600" dirty="0">
                <a:latin typeface="돋움" pitchFamily="50" charset="-127"/>
                <a:ea typeface="돋움" pitchFamily="50" charset="-127"/>
              </a:rPr>
              <a:t>사용</a:t>
            </a:r>
            <a:endParaRPr lang="en-US" altLang="ko-KR" sz="1600" dirty="0">
              <a:latin typeface="돋움" pitchFamily="50" charset="-127"/>
              <a:ea typeface="돋움" pitchFamily="50" charset="-127"/>
            </a:endParaRPr>
          </a:p>
          <a:p>
            <a:pPr marL="285750" indent="-285750">
              <a:lnSpc>
                <a:spcPct val="150000"/>
              </a:lnSpc>
              <a:buFontTx/>
              <a:buChar char="-"/>
            </a:pPr>
            <a:endParaRPr lang="en-US" altLang="ko-KR" sz="1600" dirty="0" smtClean="0">
              <a:latin typeface="돋움" pitchFamily="50" charset="-127"/>
              <a:ea typeface="돋움" pitchFamily="50" charset="-127"/>
            </a:endParaRPr>
          </a:p>
          <a:p>
            <a:pPr marL="285750" indent="-285750">
              <a:lnSpc>
                <a:spcPct val="150000"/>
              </a:lnSpc>
              <a:buFontTx/>
              <a:buChar char="-"/>
            </a:pPr>
            <a:endParaRPr lang="en-US" altLang="ko-KR" sz="1600" dirty="0">
              <a:latin typeface="돋움" pitchFamily="50" charset="-127"/>
              <a:ea typeface="돋움" pitchFamily="50" charset="-127"/>
            </a:endParaRPr>
          </a:p>
          <a:p>
            <a:pPr marL="285750" indent="-285750">
              <a:lnSpc>
                <a:spcPct val="150000"/>
              </a:lnSpc>
              <a:buFont typeface="Arial" pitchFamily="34" charset="0"/>
              <a:buChar char="•"/>
            </a:pPr>
            <a:r>
              <a:rPr lang="ko-KR" altLang="en-US" sz="1600" b="1" dirty="0">
                <a:latin typeface="돋움" pitchFamily="50" charset="-127"/>
                <a:ea typeface="돋움" pitchFamily="50" charset="-127"/>
              </a:rPr>
              <a:t>모델 활용</a:t>
            </a:r>
            <a:r>
              <a:rPr lang="en-US" altLang="ko-KR" sz="1600" b="1" dirty="0">
                <a:latin typeface="돋움" pitchFamily="50" charset="-127"/>
                <a:ea typeface="돋움" pitchFamily="50" charset="-127"/>
              </a:rPr>
              <a:t>(</a:t>
            </a:r>
            <a:r>
              <a:rPr lang="ko-KR" altLang="en-US" sz="1600" b="1" dirty="0" err="1">
                <a:latin typeface="돋움" pitchFamily="50" charset="-127"/>
                <a:ea typeface="돋움" pitchFamily="50" charset="-127"/>
              </a:rPr>
              <a:t>텐서플로우</a:t>
            </a:r>
            <a:r>
              <a:rPr lang="ko-KR" altLang="en-US" sz="1600" b="1" dirty="0">
                <a:latin typeface="돋움" pitchFamily="50" charset="-127"/>
                <a:ea typeface="돋움" pitchFamily="50" charset="-127"/>
              </a:rPr>
              <a:t> 활용</a:t>
            </a:r>
            <a:r>
              <a:rPr lang="en-US" altLang="ko-KR" sz="1600" b="1" dirty="0">
                <a:latin typeface="돋움" pitchFamily="50" charset="-127"/>
                <a:ea typeface="돋움" pitchFamily="50" charset="-127"/>
              </a:rPr>
              <a:t>)</a:t>
            </a:r>
          </a:p>
          <a:p>
            <a:pPr marL="742950" lvl="1" indent="-285750">
              <a:lnSpc>
                <a:spcPct val="150000"/>
              </a:lnSpc>
              <a:buFont typeface="Arial" pitchFamily="34" charset="0"/>
              <a:buChar char="•"/>
            </a:pPr>
            <a:r>
              <a:rPr lang="en-US" altLang="ko-KR" sz="1500" dirty="0" smtClean="0">
                <a:latin typeface="돋움" pitchFamily="50" charset="-127"/>
                <a:ea typeface="돋움" pitchFamily="50" charset="-127"/>
              </a:rPr>
              <a:t>4</a:t>
            </a:r>
            <a:r>
              <a:rPr lang="ko-KR" altLang="en-US" sz="1500" dirty="0">
                <a:latin typeface="돋움" pitchFamily="50" charset="-127"/>
                <a:ea typeface="돋움" pitchFamily="50" charset="-127"/>
              </a:rPr>
              <a:t>개의 도시에 대한 </a:t>
            </a:r>
            <a:r>
              <a:rPr lang="en-US" altLang="ko-KR" sz="1500" dirty="0">
                <a:latin typeface="돋움" pitchFamily="50" charset="-127"/>
                <a:ea typeface="돋움" pitchFamily="50" charset="-127"/>
              </a:rPr>
              <a:t>2010~2017 </a:t>
            </a:r>
            <a:r>
              <a:rPr lang="ko-KR" altLang="en-US" sz="1500" dirty="0">
                <a:latin typeface="돋움" pitchFamily="50" charset="-127"/>
                <a:ea typeface="돋움" pitchFamily="50" charset="-127"/>
              </a:rPr>
              <a:t>의 지역 별 날씨 및 미세먼지 데이터 학습</a:t>
            </a:r>
            <a:endParaRPr lang="en-US" altLang="ko-KR" sz="1500" dirty="0">
              <a:latin typeface="돋움" pitchFamily="50" charset="-127"/>
              <a:ea typeface="돋움" pitchFamily="50" charset="-127"/>
            </a:endParaRPr>
          </a:p>
          <a:p>
            <a:pPr marL="1200150" lvl="2" indent="-285750">
              <a:lnSpc>
                <a:spcPct val="150000"/>
              </a:lnSpc>
              <a:buFont typeface="Arial" pitchFamily="34" charset="0"/>
              <a:buChar char="•"/>
            </a:pPr>
            <a:r>
              <a:rPr lang="ko-KR" altLang="en-US" sz="1400" dirty="0" smtClean="0">
                <a:latin typeface="돋움" pitchFamily="50" charset="-127"/>
                <a:ea typeface="돋움" pitchFamily="50" charset="-127"/>
              </a:rPr>
              <a:t>가중치를 </a:t>
            </a:r>
            <a:r>
              <a:rPr lang="ko-KR" altLang="en-US" sz="1400" dirty="0">
                <a:latin typeface="돋움" pitchFamily="50" charset="-127"/>
                <a:ea typeface="돋움" pitchFamily="50" charset="-127"/>
              </a:rPr>
              <a:t>랜덤으로 설정하여 최소의 </a:t>
            </a:r>
            <a:r>
              <a:rPr lang="en-US" altLang="ko-KR" sz="1400" dirty="0">
                <a:latin typeface="돋움" pitchFamily="50" charset="-127"/>
                <a:ea typeface="돋움" pitchFamily="50" charset="-127"/>
              </a:rPr>
              <a:t>MSE</a:t>
            </a:r>
            <a:r>
              <a:rPr lang="ko-KR" altLang="en-US" sz="1400" dirty="0">
                <a:latin typeface="돋움" pitchFamily="50" charset="-127"/>
                <a:ea typeface="돋움" pitchFamily="50" charset="-127"/>
              </a:rPr>
              <a:t>가 나오는 가중치 탐색</a:t>
            </a:r>
            <a:endParaRPr lang="en-US" altLang="ko-KR" sz="1400" dirty="0">
              <a:latin typeface="돋움" pitchFamily="50" charset="-127"/>
              <a:ea typeface="돋움" pitchFamily="50" charset="-127"/>
            </a:endParaRPr>
          </a:p>
          <a:p>
            <a:pPr marL="1200150" lvl="2" indent="-285750">
              <a:lnSpc>
                <a:spcPct val="150000"/>
              </a:lnSpc>
              <a:buFont typeface="Arial" pitchFamily="34" charset="0"/>
              <a:buChar char="•"/>
            </a:pPr>
            <a:r>
              <a:rPr lang="ko-KR" altLang="en-US" sz="1400" dirty="0">
                <a:latin typeface="돋움" pitchFamily="50" charset="-127"/>
                <a:ea typeface="돋움" pitchFamily="50" charset="-127"/>
              </a:rPr>
              <a:t>날씨</a:t>
            </a:r>
            <a:r>
              <a:rPr lang="en-US" altLang="ko-KR" sz="1400" dirty="0">
                <a:latin typeface="돋움" pitchFamily="50" charset="-127"/>
                <a:ea typeface="돋움" pitchFamily="50" charset="-127"/>
              </a:rPr>
              <a:t> </a:t>
            </a:r>
            <a:r>
              <a:rPr lang="ko-KR" altLang="en-US" sz="1400" dirty="0">
                <a:latin typeface="돋움" pitchFamily="50" charset="-127"/>
                <a:ea typeface="돋움" pitchFamily="50" charset="-127"/>
              </a:rPr>
              <a:t>및 미세먼지를 포함한 모델 생성</a:t>
            </a:r>
            <a:endParaRPr lang="en-US" altLang="ko-KR" sz="1400" dirty="0">
              <a:latin typeface="돋움" pitchFamily="50" charset="-127"/>
              <a:ea typeface="돋움" pitchFamily="50" charset="-127"/>
            </a:endParaRPr>
          </a:p>
          <a:p>
            <a:pPr marL="742950" lvl="1" indent="-285750">
              <a:lnSpc>
                <a:spcPct val="150000"/>
              </a:lnSpc>
              <a:buFont typeface="Arial" pitchFamily="34" charset="0"/>
              <a:buChar char="•"/>
            </a:pPr>
            <a:r>
              <a:rPr lang="en-US" altLang="ko-KR" sz="1500" dirty="0" smtClean="0">
                <a:latin typeface="돋움" pitchFamily="50" charset="-127"/>
                <a:ea typeface="돋움" pitchFamily="50" charset="-127"/>
              </a:rPr>
              <a:t>2018</a:t>
            </a:r>
            <a:r>
              <a:rPr lang="ko-KR" altLang="en-US" sz="1500" dirty="0">
                <a:latin typeface="돋움" pitchFamily="50" charset="-127"/>
                <a:ea typeface="돋움" pitchFamily="50" charset="-127"/>
              </a:rPr>
              <a:t>년도 데이터로 가격 예측</a:t>
            </a:r>
            <a:r>
              <a:rPr lang="en-US" altLang="ko-KR" sz="1500" dirty="0">
                <a:latin typeface="돋움" pitchFamily="50" charset="-127"/>
                <a:ea typeface="돋움" pitchFamily="50" charset="-127"/>
              </a:rPr>
              <a:t>  </a:t>
            </a:r>
          </a:p>
          <a:p>
            <a:pPr marL="1200150" lvl="2" indent="-285750">
              <a:lnSpc>
                <a:spcPct val="150000"/>
              </a:lnSpc>
              <a:buFont typeface="Arial" pitchFamily="34" charset="0"/>
              <a:buChar char="•"/>
            </a:pPr>
            <a:r>
              <a:rPr lang="ko-KR" altLang="en-US" sz="1400" dirty="0" smtClean="0">
                <a:latin typeface="돋움" pitchFamily="50" charset="-127"/>
                <a:ea typeface="돋움" pitchFamily="50" charset="-127"/>
              </a:rPr>
              <a:t>날씨</a:t>
            </a:r>
            <a:r>
              <a:rPr lang="en-US" altLang="ko-KR" sz="1400" dirty="0">
                <a:latin typeface="돋움" pitchFamily="50" charset="-127"/>
                <a:ea typeface="돋움" pitchFamily="50" charset="-127"/>
              </a:rPr>
              <a:t>, </a:t>
            </a:r>
            <a:r>
              <a:rPr lang="ko-KR" altLang="en-US" sz="1400" dirty="0">
                <a:latin typeface="돋움" pitchFamily="50" charset="-127"/>
                <a:ea typeface="돋움" pitchFamily="50" charset="-127"/>
              </a:rPr>
              <a:t>날씨</a:t>
            </a:r>
            <a:r>
              <a:rPr lang="en-US" altLang="ko-KR" sz="1400" dirty="0">
                <a:latin typeface="돋움" pitchFamily="50" charset="-127"/>
                <a:ea typeface="돋움" pitchFamily="50" charset="-127"/>
              </a:rPr>
              <a:t>+PM10,  </a:t>
            </a:r>
            <a:r>
              <a:rPr lang="ko-KR" altLang="en-US" sz="1400" dirty="0">
                <a:latin typeface="돋움" pitchFamily="50" charset="-127"/>
                <a:ea typeface="돋움" pitchFamily="50" charset="-127"/>
              </a:rPr>
              <a:t>날씨</a:t>
            </a:r>
            <a:r>
              <a:rPr lang="en-US" altLang="ko-KR" sz="1400" dirty="0">
                <a:latin typeface="돋움" pitchFamily="50" charset="-127"/>
                <a:ea typeface="돋움" pitchFamily="50" charset="-127"/>
              </a:rPr>
              <a:t>+PM2.5,  </a:t>
            </a:r>
            <a:r>
              <a:rPr lang="ko-KR" altLang="en-US" sz="1400" dirty="0">
                <a:latin typeface="돋움" pitchFamily="50" charset="-127"/>
                <a:ea typeface="돋움" pitchFamily="50" charset="-127"/>
              </a:rPr>
              <a:t>날씨</a:t>
            </a:r>
            <a:r>
              <a:rPr lang="en-US" altLang="ko-KR" sz="1400" dirty="0">
                <a:latin typeface="돋움" pitchFamily="50" charset="-127"/>
                <a:ea typeface="돋움" pitchFamily="50" charset="-127"/>
              </a:rPr>
              <a:t>+PM10+PM2.5 </a:t>
            </a:r>
            <a:r>
              <a:rPr lang="ko-KR" altLang="en-US" sz="1400" dirty="0">
                <a:latin typeface="돋움" pitchFamily="50" charset="-127"/>
                <a:ea typeface="돋움" pitchFamily="50" charset="-127"/>
              </a:rPr>
              <a:t>모델 사용</a:t>
            </a:r>
            <a:endParaRPr lang="en-US" altLang="ko-KR" sz="1400" dirty="0">
              <a:latin typeface="돋움" pitchFamily="50" charset="-127"/>
              <a:ea typeface="돋움" pitchFamily="50" charset="-127"/>
            </a:endParaRPr>
          </a:p>
          <a:p>
            <a:pPr marL="1200150" lvl="2" indent="-285750">
              <a:lnSpc>
                <a:spcPct val="150000"/>
              </a:lnSpc>
              <a:buFont typeface="Arial" pitchFamily="34" charset="0"/>
              <a:buChar char="•"/>
            </a:pPr>
            <a:r>
              <a:rPr lang="ko-KR" altLang="en-US" sz="1400" dirty="0" smtClean="0">
                <a:latin typeface="돋움" pitchFamily="50" charset="-127"/>
                <a:ea typeface="돋움" pitchFamily="50" charset="-127"/>
              </a:rPr>
              <a:t>실제가격과 </a:t>
            </a:r>
            <a:r>
              <a:rPr lang="ko-KR" altLang="en-US" sz="1400" dirty="0">
                <a:latin typeface="돋움" pitchFamily="50" charset="-127"/>
                <a:ea typeface="돋움" pitchFamily="50" charset="-127"/>
              </a:rPr>
              <a:t>예측가격을 비교하여 모델 별 </a:t>
            </a:r>
            <a:r>
              <a:rPr lang="en-US" altLang="ko-KR" sz="1400" dirty="0">
                <a:latin typeface="돋움" pitchFamily="50" charset="-127"/>
                <a:ea typeface="돋움" pitchFamily="50" charset="-127"/>
              </a:rPr>
              <a:t>MAE </a:t>
            </a:r>
            <a:r>
              <a:rPr lang="ko-KR" altLang="en-US" sz="1400" dirty="0">
                <a:latin typeface="돋움" pitchFamily="50" charset="-127"/>
                <a:ea typeface="돋움" pitchFamily="50" charset="-127"/>
              </a:rPr>
              <a:t>계산</a:t>
            </a:r>
            <a:endParaRPr lang="en-US" altLang="ko-KR" sz="1400" dirty="0">
              <a:latin typeface="돋움" pitchFamily="50" charset="-127"/>
              <a:ea typeface="돋움" pitchFamily="50" charset="-127"/>
            </a:endParaRPr>
          </a:p>
          <a:p>
            <a:pPr marL="742950" lvl="1" indent="-285750">
              <a:lnSpc>
                <a:spcPct val="150000"/>
              </a:lnSpc>
              <a:buFontTx/>
              <a:buChar char="-"/>
            </a:pPr>
            <a:endParaRPr lang="en-US" altLang="ko-KR" sz="1600" dirty="0">
              <a:latin typeface="돋움" pitchFamily="50" charset="-127"/>
              <a:ea typeface="돋움" pitchFamily="50" charset="-127"/>
            </a:endParaRPr>
          </a:p>
          <a:p>
            <a:pPr marL="285750" indent="-285750">
              <a:lnSpc>
                <a:spcPct val="150000"/>
              </a:lnSpc>
              <a:buFontTx/>
              <a:buChar char="-"/>
            </a:pPr>
            <a:endParaRPr lang="en-US" altLang="ko-KR" sz="1600" dirty="0">
              <a:latin typeface="돋움" pitchFamily="50" charset="-127"/>
              <a:ea typeface="돋움" pitchFamily="50" charset="-127"/>
            </a:endParaRPr>
          </a:p>
          <a:p>
            <a:pPr>
              <a:lnSpc>
                <a:spcPct val="150000"/>
              </a:lnSpc>
            </a:pPr>
            <a:endParaRPr lang="ko-KR" altLang="en-US" sz="1600" dirty="0">
              <a:latin typeface="돋움" pitchFamily="50" charset="-127"/>
              <a:ea typeface="돋움" pitchFamily="50" charset="-127"/>
            </a:endParaRPr>
          </a:p>
        </p:txBody>
      </p:sp>
      <p:sp>
        <p:nvSpPr>
          <p:cNvPr id="7" name="TextBox 6"/>
          <p:cNvSpPr txBox="1"/>
          <p:nvPr/>
        </p:nvSpPr>
        <p:spPr>
          <a:xfrm>
            <a:off x="6516216" y="552708"/>
            <a:ext cx="2194832" cy="338554"/>
          </a:xfrm>
          <a:prstGeom prst="rect">
            <a:avLst/>
          </a:prstGeom>
          <a:noFill/>
        </p:spPr>
        <p:txBody>
          <a:bodyPr wrap="none" rtlCol="0">
            <a:spAutoFit/>
          </a:bodyPr>
          <a:lstStyle/>
          <a:p>
            <a:r>
              <a:rPr lang="en-US" altLang="ko-KR" sz="1600" dirty="0" smtClean="0">
                <a:latin typeface="맑은 고딕" pitchFamily="50" charset="-127"/>
                <a:ea typeface="맑은 고딕" pitchFamily="50" charset="-127"/>
              </a:rPr>
              <a:t>3-3. </a:t>
            </a:r>
            <a:r>
              <a:rPr lang="ko-KR" altLang="en-US" sz="1600" dirty="0" smtClean="0">
                <a:latin typeface="맑은 고딕" pitchFamily="50" charset="-127"/>
                <a:ea typeface="맑은 고딕" pitchFamily="50" charset="-127"/>
              </a:rPr>
              <a:t>데이터 분석 기법</a:t>
            </a:r>
            <a:endParaRPr lang="ko-KR" altLang="en-US" sz="1600" dirty="0">
              <a:latin typeface="맑은 고딕" pitchFamily="50" charset="-127"/>
              <a:ea typeface="맑은 고딕" pitchFamily="50" charset="-127"/>
            </a:endParaRPr>
          </a:p>
        </p:txBody>
      </p:sp>
      <p:grpSp>
        <p:nvGrpSpPr>
          <p:cNvPr id="8" name="그룹 7"/>
          <p:cNvGrpSpPr/>
          <p:nvPr/>
        </p:nvGrpSpPr>
        <p:grpSpPr>
          <a:xfrm>
            <a:off x="669491" y="366746"/>
            <a:ext cx="5586355" cy="925921"/>
            <a:chOff x="1470655" y="2366883"/>
            <a:chExt cx="5586355" cy="925921"/>
          </a:xfrm>
        </p:grpSpPr>
        <p:grpSp>
          <p:nvGrpSpPr>
            <p:cNvPr id="9" name="그룹 8"/>
            <p:cNvGrpSpPr/>
            <p:nvPr/>
          </p:nvGrpSpPr>
          <p:grpSpPr>
            <a:xfrm>
              <a:off x="1470655" y="2366883"/>
              <a:ext cx="747880" cy="925921"/>
              <a:chOff x="2181677" y="1319394"/>
              <a:chExt cx="747880" cy="925921"/>
            </a:xfrm>
          </p:grpSpPr>
          <p:sp>
            <p:nvSpPr>
              <p:cNvPr id="11" name="TextBox 10"/>
              <p:cNvSpPr txBox="1"/>
              <p:nvPr/>
            </p:nvSpPr>
            <p:spPr>
              <a:xfrm>
                <a:off x="2181677" y="1319394"/>
                <a:ext cx="439544" cy="646331"/>
              </a:xfrm>
              <a:prstGeom prst="rect">
                <a:avLst/>
              </a:prstGeom>
              <a:noFill/>
            </p:spPr>
            <p:txBody>
              <a:bodyPr wrap="none" rtlCol="0">
                <a:spAutoFit/>
              </a:bodyPr>
              <a:lstStyle/>
              <a:p>
                <a:r>
                  <a:rPr lang="en-US" altLang="ko-KR" sz="3600" dirty="0" smtClean="0">
                    <a:latin typeface="맑은 고딕" pitchFamily="50" charset="-127"/>
                    <a:ea typeface="맑은 고딕" pitchFamily="50" charset="-127"/>
                  </a:rPr>
                  <a:t>3</a:t>
                </a:r>
                <a:endParaRPr lang="ko-KR" altLang="en-US" sz="3600" dirty="0">
                  <a:latin typeface="맑은 고딕" pitchFamily="50" charset="-127"/>
                  <a:ea typeface="맑은 고딕" pitchFamily="50" charset="-127"/>
                </a:endParaRPr>
              </a:p>
            </p:txBody>
          </p:sp>
          <p:sp>
            <p:nvSpPr>
              <p:cNvPr id="12" name="직각 삼각형 11"/>
              <p:cNvSpPr/>
              <p:nvPr/>
            </p:nvSpPr>
            <p:spPr>
              <a:xfrm rot="16200000">
                <a:off x="2620469" y="1936227"/>
                <a:ext cx="309088" cy="309088"/>
              </a:xfrm>
              <a:prstGeom prst="rtTriangle">
                <a:avLst/>
              </a:prstGeom>
              <a:solidFill>
                <a:schemeClr val="bg1"/>
              </a:solidFill>
              <a:ln>
                <a:noFill/>
              </a:ln>
              <a:effectLst>
                <a:outerShdw blurRad="152400" dist="482600" dir="13500000" algn="br" rotWithShape="0">
                  <a:prstClr val="black">
                    <a:alpha val="3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맑은 고딕" pitchFamily="50" charset="-127"/>
                  <a:ea typeface="맑은 고딕" pitchFamily="50" charset="-127"/>
                </a:endParaRPr>
              </a:p>
            </p:txBody>
          </p:sp>
          <p:sp>
            <p:nvSpPr>
              <p:cNvPr id="13" name="직각 삼각형 12"/>
              <p:cNvSpPr/>
              <p:nvPr/>
            </p:nvSpPr>
            <p:spPr>
              <a:xfrm rot="16200000">
                <a:off x="2210366" y="1538120"/>
                <a:ext cx="468052" cy="468052"/>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맑은 고딕" pitchFamily="50" charset="-127"/>
                  <a:ea typeface="맑은 고딕" pitchFamily="50" charset="-127"/>
                </a:endParaRPr>
              </a:p>
            </p:txBody>
          </p:sp>
        </p:grpSp>
        <p:sp>
          <p:nvSpPr>
            <p:cNvPr id="10" name="TextBox 9"/>
            <p:cNvSpPr txBox="1"/>
            <p:nvPr/>
          </p:nvSpPr>
          <p:spPr>
            <a:xfrm>
              <a:off x="1909447" y="2491290"/>
              <a:ext cx="5147563" cy="461665"/>
            </a:xfrm>
            <a:prstGeom prst="rect">
              <a:avLst/>
            </a:prstGeom>
            <a:noFill/>
          </p:spPr>
          <p:txBody>
            <a:bodyPr wrap="none" rtlCol="0">
              <a:spAutoFit/>
            </a:bodyPr>
            <a:lstStyle/>
            <a:p>
              <a:r>
                <a:rPr lang="ko-KR" altLang="en-US" sz="2400" dirty="0">
                  <a:solidFill>
                    <a:schemeClr val="accent1">
                      <a:lumMod val="75000"/>
                    </a:schemeClr>
                  </a:solidFill>
                  <a:latin typeface="맑은 고딕" pitchFamily="50" charset="-127"/>
                  <a:ea typeface="맑은 고딕" pitchFamily="50" charset="-127"/>
                </a:rPr>
                <a:t>데이터 처리 방안 및 활용 분석 기법</a:t>
              </a:r>
            </a:p>
          </p:txBody>
        </p:sp>
      </p:grpSp>
    </p:spTree>
    <p:extLst>
      <p:ext uri="{BB962C8B-B14F-4D97-AF65-F5344CB8AC3E}">
        <p14:creationId xmlns:p14="http://schemas.microsoft.com/office/powerpoint/2010/main" val="42935662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p:cNvSpPr/>
          <p:nvPr/>
        </p:nvSpPr>
        <p:spPr>
          <a:xfrm>
            <a:off x="109892" y="102118"/>
            <a:ext cx="8928992" cy="66247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4" name="모서리가 둥근 직사각형 1"/>
          <p:cNvSpPr/>
          <p:nvPr/>
        </p:nvSpPr>
        <p:spPr>
          <a:xfrm>
            <a:off x="6380708" y="941683"/>
            <a:ext cx="2376264" cy="241546"/>
          </a:xfrm>
          <a:custGeom>
            <a:avLst/>
            <a:gdLst/>
            <a:ahLst/>
            <a:cxnLst/>
            <a:rect l="l" t="t" r="r" b="b"/>
            <a:pathLst>
              <a:path w="4140460" h="569875">
                <a:moveTo>
                  <a:pt x="0" y="0"/>
                </a:moveTo>
                <a:lnTo>
                  <a:pt x="4140460" y="0"/>
                </a:lnTo>
                <a:lnTo>
                  <a:pt x="4140460" y="333077"/>
                </a:lnTo>
                <a:cubicBezTo>
                  <a:pt x="4140460" y="463857"/>
                  <a:pt x="4034442" y="569875"/>
                  <a:pt x="3903662" y="569875"/>
                </a:cubicBezTo>
                <a:lnTo>
                  <a:pt x="236798" y="569875"/>
                </a:lnTo>
                <a:cubicBezTo>
                  <a:pt x="106018" y="569875"/>
                  <a:pt x="0" y="463857"/>
                  <a:pt x="0" y="333077"/>
                </a:cubicBezTo>
                <a:close/>
              </a:path>
            </a:pathLst>
          </a:cu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ko-KR" altLang="en-US" sz="1200" dirty="0" smtClean="0">
                <a:solidFill>
                  <a:schemeClr val="tx1"/>
                </a:solidFill>
              </a:rPr>
              <a:t>온도</a:t>
            </a:r>
            <a:r>
              <a:rPr lang="en-US" altLang="ko-KR" sz="1200" dirty="0" smtClean="0">
                <a:solidFill>
                  <a:schemeClr val="tx1"/>
                </a:solidFill>
              </a:rPr>
              <a:t>, </a:t>
            </a:r>
            <a:r>
              <a:rPr lang="ko-KR" altLang="en-US" sz="1200" dirty="0" smtClean="0">
                <a:solidFill>
                  <a:schemeClr val="tx1"/>
                </a:solidFill>
              </a:rPr>
              <a:t>강수량</a:t>
            </a:r>
            <a:r>
              <a:rPr lang="en-US" altLang="ko-KR" sz="1200" dirty="0" smtClean="0">
                <a:solidFill>
                  <a:schemeClr val="tx1"/>
                </a:solidFill>
              </a:rPr>
              <a:t>, </a:t>
            </a:r>
            <a:r>
              <a:rPr lang="ko-KR" altLang="en-US" sz="1200" dirty="0" smtClean="0">
                <a:solidFill>
                  <a:schemeClr val="tx1"/>
                </a:solidFill>
              </a:rPr>
              <a:t>합계 일사</a:t>
            </a:r>
            <a:r>
              <a:rPr lang="en-US" altLang="ko-KR" sz="1200" dirty="0" smtClean="0">
                <a:solidFill>
                  <a:schemeClr val="tx1"/>
                </a:solidFill>
              </a:rPr>
              <a:t>, PM10</a:t>
            </a:r>
            <a:endParaRPr lang="en-US" altLang="ko-KR" sz="1200" dirty="0">
              <a:solidFill>
                <a:schemeClr val="tx1"/>
              </a:solidFill>
            </a:endParaRPr>
          </a:p>
        </p:txBody>
      </p:sp>
      <p:sp>
        <p:nvSpPr>
          <p:cNvPr id="37" name="모서리가 둥근 직사각형 1"/>
          <p:cNvSpPr/>
          <p:nvPr/>
        </p:nvSpPr>
        <p:spPr>
          <a:xfrm>
            <a:off x="827584" y="3481625"/>
            <a:ext cx="2376264" cy="241546"/>
          </a:xfrm>
          <a:custGeom>
            <a:avLst/>
            <a:gdLst/>
            <a:ahLst/>
            <a:cxnLst/>
            <a:rect l="l" t="t" r="r" b="b"/>
            <a:pathLst>
              <a:path w="4140460" h="569875">
                <a:moveTo>
                  <a:pt x="0" y="0"/>
                </a:moveTo>
                <a:lnTo>
                  <a:pt x="4140460" y="0"/>
                </a:lnTo>
                <a:lnTo>
                  <a:pt x="4140460" y="333077"/>
                </a:lnTo>
                <a:cubicBezTo>
                  <a:pt x="4140460" y="463857"/>
                  <a:pt x="4034442" y="569875"/>
                  <a:pt x="3903662" y="569875"/>
                </a:cubicBezTo>
                <a:lnTo>
                  <a:pt x="236798" y="569875"/>
                </a:lnTo>
                <a:cubicBezTo>
                  <a:pt x="106018" y="569875"/>
                  <a:pt x="0" y="463857"/>
                  <a:pt x="0" y="333077"/>
                </a:cubicBezTo>
                <a:close/>
              </a:path>
            </a:pathLst>
          </a:cu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ko-KR" altLang="en-US" sz="1200" dirty="0" smtClean="0">
                <a:solidFill>
                  <a:schemeClr val="tx1"/>
                </a:solidFill>
              </a:rPr>
              <a:t>온도</a:t>
            </a:r>
            <a:r>
              <a:rPr lang="en-US" altLang="ko-KR" sz="1200" dirty="0" smtClean="0">
                <a:solidFill>
                  <a:schemeClr val="tx1"/>
                </a:solidFill>
              </a:rPr>
              <a:t>, </a:t>
            </a:r>
            <a:r>
              <a:rPr lang="ko-KR" altLang="en-US" sz="1200" dirty="0" smtClean="0">
                <a:solidFill>
                  <a:schemeClr val="tx1"/>
                </a:solidFill>
              </a:rPr>
              <a:t>강수량</a:t>
            </a:r>
            <a:r>
              <a:rPr lang="en-US" altLang="ko-KR" sz="1200" dirty="0" smtClean="0">
                <a:solidFill>
                  <a:schemeClr val="tx1"/>
                </a:solidFill>
              </a:rPr>
              <a:t>, </a:t>
            </a:r>
            <a:r>
              <a:rPr lang="ko-KR" altLang="en-US" sz="1200" dirty="0" smtClean="0">
                <a:solidFill>
                  <a:schemeClr val="tx1"/>
                </a:solidFill>
              </a:rPr>
              <a:t>합계 일사</a:t>
            </a:r>
            <a:r>
              <a:rPr lang="en-US" altLang="ko-KR" sz="1200" dirty="0" smtClean="0">
                <a:solidFill>
                  <a:schemeClr val="tx1"/>
                </a:solidFill>
              </a:rPr>
              <a:t>, PM2.5</a:t>
            </a:r>
            <a:endParaRPr lang="en-US" altLang="ko-KR" sz="1200" dirty="0">
              <a:solidFill>
                <a:schemeClr val="tx1"/>
              </a:solidFill>
            </a:endParaRPr>
          </a:p>
        </p:txBody>
      </p:sp>
      <p:sp>
        <p:nvSpPr>
          <p:cNvPr id="42" name="모서리가 둥근 직사각형 1"/>
          <p:cNvSpPr/>
          <p:nvPr/>
        </p:nvSpPr>
        <p:spPr>
          <a:xfrm>
            <a:off x="6027018" y="3481625"/>
            <a:ext cx="2883061" cy="221414"/>
          </a:xfrm>
          <a:custGeom>
            <a:avLst/>
            <a:gdLst/>
            <a:ahLst/>
            <a:cxnLst/>
            <a:rect l="l" t="t" r="r" b="b"/>
            <a:pathLst>
              <a:path w="4140460" h="569875">
                <a:moveTo>
                  <a:pt x="0" y="0"/>
                </a:moveTo>
                <a:lnTo>
                  <a:pt x="4140460" y="0"/>
                </a:lnTo>
                <a:lnTo>
                  <a:pt x="4140460" y="333077"/>
                </a:lnTo>
                <a:cubicBezTo>
                  <a:pt x="4140460" y="463857"/>
                  <a:pt x="4034442" y="569875"/>
                  <a:pt x="3903662" y="569875"/>
                </a:cubicBezTo>
                <a:lnTo>
                  <a:pt x="236798" y="569875"/>
                </a:lnTo>
                <a:cubicBezTo>
                  <a:pt x="106018" y="569875"/>
                  <a:pt x="0" y="463857"/>
                  <a:pt x="0" y="333077"/>
                </a:cubicBezTo>
                <a:close/>
              </a:path>
            </a:pathLst>
          </a:cu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ko-KR" altLang="en-US" sz="1200" dirty="0" smtClean="0">
                <a:solidFill>
                  <a:schemeClr val="tx1"/>
                </a:solidFill>
              </a:rPr>
              <a:t>온도</a:t>
            </a:r>
            <a:r>
              <a:rPr lang="en-US" altLang="ko-KR" sz="1200" dirty="0" smtClean="0">
                <a:solidFill>
                  <a:schemeClr val="tx1"/>
                </a:solidFill>
              </a:rPr>
              <a:t>, </a:t>
            </a:r>
            <a:r>
              <a:rPr lang="ko-KR" altLang="en-US" sz="1200" dirty="0" smtClean="0">
                <a:solidFill>
                  <a:schemeClr val="tx1"/>
                </a:solidFill>
              </a:rPr>
              <a:t>강수량</a:t>
            </a:r>
            <a:r>
              <a:rPr lang="en-US" altLang="ko-KR" sz="1200" dirty="0" smtClean="0">
                <a:solidFill>
                  <a:schemeClr val="tx1"/>
                </a:solidFill>
              </a:rPr>
              <a:t>, </a:t>
            </a:r>
            <a:r>
              <a:rPr lang="ko-KR" altLang="en-US" sz="1200" dirty="0" smtClean="0">
                <a:solidFill>
                  <a:schemeClr val="tx1"/>
                </a:solidFill>
              </a:rPr>
              <a:t>합계 일사</a:t>
            </a:r>
            <a:r>
              <a:rPr lang="en-US" altLang="ko-KR" sz="1200" dirty="0" smtClean="0">
                <a:solidFill>
                  <a:schemeClr val="tx1"/>
                </a:solidFill>
              </a:rPr>
              <a:t>, PM2.5, PM10</a:t>
            </a:r>
            <a:endParaRPr lang="en-US" altLang="ko-KR" sz="1200" dirty="0">
              <a:solidFill>
                <a:schemeClr val="tx1"/>
              </a:solidFill>
            </a:endParaRPr>
          </a:p>
        </p:txBody>
      </p:sp>
      <p:sp>
        <p:nvSpPr>
          <p:cNvPr id="43" name="오른쪽 화살표 42"/>
          <p:cNvSpPr/>
          <p:nvPr/>
        </p:nvSpPr>
        <p:spPr>
          <a:xfrm>
            <a:off x="3380299" y="1136163"/>
            <a:ext cx="504056" cy="263400"/>
          </a:xfrm>
          <a:prstGeom prst="rightArrow">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45" name="표 44"/>
          <p:cNvGraphicFramePr>
            <a:graphicFrameLocks noGrp="1"/>
          </p:cNvGraphicFramePr>
          <p:nvPr>
            <p:extLst>
              <p:ext uri="{D42A27DB-BD31-4B8C-83A1-F6EECF244321}">
                <p14:modId xmlns:p14="http://schemas.microsoft.com/office/powerpoint/2010/main" val="1452215567"/>
              </p:ext>
            </p:extLst>
          </p:nvPr>
        </p:nvGraphicFramePr>
        <p:xfrm>
          <a:off x="4068710" y="1081507"/>
          <a:ext cx="1080000" cy="731520"/>
        </p:xfrm>
        <a:graphic>
          <a:graphicData uri="http://schemas.openxmlformats.org/drawingml/2006/table">
            <a:tbl>
              <a:tblPr firstRow="1" bandRow="1">
                <a:tableStyleId>{F5AB1C69-6EDB-4FF4-983F-18BD219EF322}</a:tableStyleId>
              </a:tblPr>
              <a:tblGrid>
                <a:gridCol w="1080000"/>
              </a:tblGrid>
              <a:tr h="315925">
                <a:tc>
                  <a:txBody>
                    <a:bodyPr/>
                    <a:lstStyle/>
                    <a:p>
                      <a:pPr algn="ctr" latinLnBrk="1"/>
                      <a:r>
                        <a:rPr lang="en-US" altLang="ko-KR" b="0" dirty="0" smtClean="0">
                          <a:solidFill>
                            <a:schemeClr val="tx1"/>
                          </a:solidFill>
                        </a:rPr>
                        <a:t>MAE</a:t>
                      </a:r>
                      <a:endParaRPr lang="ko-KR" altLang="en-US" b="0" dirty="0">
                        <a:solidFill>
                          <a:schemeClr val="tx1"/>
                        </a:solidFill>
                      </a:endParaRPr>
                    </a:p>
                  </a:txBody>
                  <a:tcPr/>
                </a:tc>
              </a:tr>
              <a:tr h="315925">
                <a:tc>
                  <a:txBody>
                    <a:bodyPr/>
                    <a:lstStyle/>
                    <a:p>
                      <a:pPr algn="ctr" latinLnBrk="1"/>
                      <a:r>
                        <a:rPr lang="en-US" altLang="ko-KR" dirty="0" smtClean="0"/>
                        <a:t>1729</a:t>
                      </a:r>
                      <a:r>
                        <a:rPr lang="ko-KR" altLang="en-US" dirty="0" smtClean="0"/>
                        <a:t>원</a:t>
                      </a:r>
                      <a:endParaRPr lang="ko-KR" altLang="en-US" dirty="0"/>
                    </a:p>
                  </a:txBody>
                  <a:tcPr/>
                </a:tc>
              </a:tr>
            </a:tbl>
          </a:graphicData>
        </a:graphic>
      </p:graphicFrame>
      <p:sp>
        <p:nvSpPr>
          <p:cNvPr id="46" name="오른쪽 화살표 45"/>
          <p:cNvSpPr/>
          <p:nvPr/>
        </p:nvSpPr>
        <p:spPr>
          <a:xfrm>
            <a:off x="3380299" y="3703039"/>
            <a:ext cx="504056" cy="263400"/>
          </a:xfrm>
          <a:prstGeom prst="rightArrow">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47" name="표 46"/>
          <p:cNvGraphicFramePr>
            <a:graphicFrameLocks noGrp="1"/>
          </p:cNvGraphicFramePr>
          <p:nvPr>
            <p:extLst>
              <p:ext uri="{D42A27DB-BD31-4B8C-83A1-F6EECF244321}">
                <p14:modId xmlns:p14="http://schemas.microsoft.com/office/powerpoint/2010/main" val="4219751394"/>
              </p:ext>
            </p:extLst>
          </p:nvPr>
        </p:nvGraphicFramePr>
        <p:xfrm>
          <a:off x="4068710" y="3693539"/>
          <a:ext cx="1080000" cy="731520"/>
        </p:xfrm>
        <a:graphic>
          <a:graphicData uri="http://schemas.openxmlformats.org/drawingml/2006/table">
            <a:tbl>
              <a:tblPr firstRow="1" bandRow="1">
                <a:tableStyleId>{F5AB1C69-6EDB-4FF4-983F-18BD219EF322}</a:tableStyleId>
              </a:tblPr>
              <a:tblGrid>
                <a:gridCol w="1080000"/>
              </a:tblGrid>
              <a:tr h="315925">
                <a:tc>
                  <a:txBody>
                    <a:bodyPr/>
                    <a:lstStyle/>
                    <a:p>
                      <a:pPr algn="ctr" latinLnBrk="1"/>
                      <a:r>
                        <a:rPr lang="en-US" altLang="ko-KR" b="0" dirty="0" smtClean="0">
                          <a:solidFill>
                            <a:schemeClr val="tx1"/>
                          </a:solidFill>
                        </a:rPr>
                        <a:t>MAE</a:t>
                      </a:r>
                      <a:endParaRPr lang="ko-KR" altLang="en-US" b="0" dirty="0">
                        <a:solidFill>
                          <a:schemeClr val="tx1"/>
                        </a:solidFill>
                      </a:endParaRPr>
                    </a:p>
                  </a:txBody>
                  <a:tcPr/>
                </a:tc>
              </a:tr>
              <a:tr h="315925">
                <a:tc>
                  <a:txBody>
                    <a:bodyPr/>
                    <a:lstStyle/>
                    <a:p>
                      <a:pPr algn="ctr" latinLnBrk="1"/>
                      <a:r>
                        <a:rPr lang="en-US" altLang="ko-KR" dirty="0" smtClean="0"/>
                        <a:t>1552</a:t>
                      </a:r>
                      <a:r>
                        <a:rPr lang="ko-KR" altLang="en-US" dirty="0" smtClean="0"/>
                        <a:t>원</a:t>
                      </a:r>
                      <a:endParaRPr lang="ko-KR" altLang="en-US" dirty="0"/>
                    </a:p>
                  </a:txBody>
                  <a:tcPr/>
                </a:tc>
              </a:tr>
            </a:tbl>
          </a:graphicData>
        </a:graphic>
      </p:graphicFrame>
      <p:graphicFrame>
        <p:nvGraphicFramePr>
          <p:cNvPr id="48" name="표 47"/>
          <p:cNvGraphicFramePr>
            <a:graphicFrameLocks noGrp="1"/>
          </p:cNvGraphicFramePr>
          <p:nvPr>
            <p:extLst>
              <p:ext uri="{D42A27DB-BD31-4B8C-83A1-F6EECF244321}">
                <p14:modId xmlns:p14="http://schemas.microsoft.com/office/powerpoint/2010/main" val="208466355"/>
              </p:ext>
            </p:extLst>
          </p:nvPr>
        </p:nvGraphicFramePr>
        <p:xfrm>
          <a:off x="4068710" y="2525274"/>
          <a:ext cx="1080000" cy="731520"/>
        </p:xfrm>
        <a:graphic>
          <a:graphicData uri="http://schemas.openxmlformats.org/drawingml/2006/table">
            <a:tbl>
              <a:tblPr firstRow="1" bandRow="1">
                <a:tableStyleId>{F5AB1C69-6EDB-4FF4-983F-18BD219EF322}</a:tableStyleId>
              </a:tblPr>
              <a:tblGrid>
                <a:gridCol w="1080000"/>
              </a:tblGrid>
              <a:tr h="315925">
                <a:tc>
                  <a:txBody>
                    <a:bodyPr/>
                    <a:lstStyle/>
                    <a:p>
                      <a:pPr algn="ctr" latinLnBrk="1"/>
                      <a:r>
                        <a:rPr lang="en-US" altLang="ko-KR" b="0" dirty="0" smtClean="0">
                          <a:solidFill>
                            <a:schemeClr val="tx1"/>
                          </a:solidFill>
                        </a:rPr>
                        <a:t>MAE</a:t>
                      </a:r>
                      <a:endParaRPr lang="ko-KR" altLang="en-US" b="0" dirty="0">
                        <a:solidFill>
                          <a:schemeClr val="tx1"/>
                        </a:solidFill>
                      </a:endParaRPr>
                    </a:p>
                  </a:txBody>
                  <a:tcPr/>
                </a:tc>
              </a:tr>
              <a:tr h="315925">
                <a:tc>
                  <a:txBody>
                    <a:bodyPr/>
                    <a:lstStyle/>
                    <a:p>
                      <a:pPr algn="ctr" latinLnBrk="1"/>
                      <a:r>
                        <a:rPr lang="en-US" altLang="ko-KR" dirty="0" smtClean="0"/>
                        <a:t>1463</a:t>
                      </a:r>
                      <a:r>
                        <a:rPr lang="ko-KR" altLang="en-US" dirty="0" smtClean="0"/>
                        <a:t>원</a:t>
                      </a:r>
                      <a:endParaRPr lang="ko-KR" altLang="en-US" dirty="0"/>
                    </a:p>
                  </a:txBody>
                  <a:tcPr/>
                </a:tc>
              </a:tr>
            </a:tbl>
          </a:graphicData>
        </a:graphic>
      </p:graphicFrame>
      <p:sp>
        <p:nvSpPr>
          <p:cNvPr id="49" name="오른쪽 화살표 48"/>
          <p:cNvSpPr/>
          <p:nvPr/>
        </p:nvSpPr>
        <p:spPr>
          <a:xfrm rot="10800000">
            <a:off x="5341510" y="2614380"/>
            <a:ext cx="504056" cy="263400"/>
          </a:xfrm>
          <a:prstGeom prst="rightArrow">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50" name="표 49"/>
          <p:cNvGraphicFramePr>
            <a:graphicFrameLocks noGrp="1"/>
          </p:cNvGraphicFramePr>
          <p:nvPr>
            <p:extLst>
              <p:ext uri="{D42A27DB-BD31-4B8C-83A1-F6EECF244321}">
                <p14:modId xmlns:p14="http://schemas.microsoft.com/office/powerpoint/2010/main" val="2123747045"/>
              </p:ext>
            </p:extLst>
          </p:nvPr>
        </p:nvGraphicFramePr>
        <p:xfrm>
          <a:off x="4068650" y="5061292"/>
          <a:ext cx="1080120" cy="731520"/>
        </p:xfrm>
        <a:graphic>
          <a:graphicData uri="http://schemas.openxmlformats.org/drawingml/2006/table">
            <a:tbl>
              <a:tblPr firstRow="1" bandRow="1">
                <a:tableStyleId>{F5AB1C69-6EDB-4FF4-983F-18BD219EF322}</a:tableStyleId>
              </a:tblPr>
              <a:tblGrid>
                <a:gridCol w="1080120"/>
              </a:tblGrid>
              <a:tr h="315925">
                <a:tc>
                  <a:txBody>
                    <a:bodyPr/>
                    <a:lstStyle/>
                    <a:p>
                      <a:pPr algn="ctr" latinLnBrk="1"/>
                      <a:r>
                        <a:rPr lang="en-US" altLang="ko-KR" b="0" dirty="0" smtClean="0">
                          <a:solidFill>
                            <a:schemeClr val="tx1"/>
                          </a:solidFill>
                        </a:rPr>
                        <a:t>MAE</a:t>
                      </a:r>
                      <a:endParaRPr lang="ko-KR" altLang="en-US" b="0" dirty="0">
                        <a:solidFill>
                          <a:schemeClr val="tx1"/>
                        </a:solidFill>
                      </a:endParaRPr>
                    </a:p>
                  </a:txBody>
                  <a:tcPr/>
                </a:tc>
              </a:tr>
              <a:tr h="315925">
                <a:tc>
                  <a:txBody>
                    <a:bodyPr/>
                    <a:lstStyle/>
                    <a:p>
                      <a:pPr algn="ctr" latinLnBrk="1"/>
                      <a:r>
                        <a:rPr lang="en-US" altLang="ko-KR" dirty="0" smtClean="0"/>
                        <a:t>1399</a:t>
                      </a:r>
                      <a:r>
                        <a:rPr lang="ko-KR" altLang="en-US" dirty="0" smtClean="0"/>
                        <a:t>원</a:t>
                      </a:r>
                      <a:endParaRPr lang="ko-KR" altLang="en-US" dirty="0"/>
                    </a:p>
                  </a:txBody>
                  <a:tcPr/>
                </a:tc>
              </a:tr>
            </a:tbl>
          </a:graphicData>
        </a:graphic>
      </p:graphicFrame>
      <p:sp>
        <p:nvSpPr>
          <p:cNvPr id="51" name="오른쪽 화살표 50"/>
          <p:cNvSpPr/>
          <p:nvPr/>
        </p:nvSpPr>
        <p:spPr>
          <a:xfrm rot="10800000">
            <a:off x="5341510" y="5133943"/>
            <a:ext cx="504056" cy="263400"/>
          </a:xfrm>
          <a:prstGeom prst="rightArrow">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2" name="직사각형 51"/>
          <p:cNvSpPr/>
          <p:nvPr/>
        </p:nvSpPr>
        <p:spPr>
          <a:xfrm>
            <a:off x="401752" y="5926078"/>
            <a:ext cx="8742248" cy="1200329"/>
          </a:xfrm>
          <a:prstGeom prst="rect">
            <a:avLst/>
          </a:prstGeom>
        </p:spPr>
        <p:txBody>
          <a:bodyPr wrap="square">
            <a:spAutoFit/>
          </a:bodyPr>
          <a:lstStyle/>
          <a:p>
            <a:pPr marL="285750" indent="-285750">
              <a:lnSpc>
                <a:spcPct val="150000"/>
              </a:lnSpc>
              <a:buFont typeface="Arial" pitchFamily="34" charset="0"/>
              <a:buChar char="•"/>
            </a:pPr>
            <a:r>
              <a:rPr lang="ko-KR" altLang="en-US" sz="1600" dirty="0">
                <a:latin typeface="돋움" pitchFamily="50" charset="-127"/>
                <a:ea typeface="돋움" pitchFamily="50" charset="-127"/>
              </a:rPr>
              <a:t>날씨 단독모델보다 미세먼지가 포함된 모델이 정확도가 높음</a:t>
            </a:r>
            <a:endParaRPr lang="en-US" altLang="ko-KR" sz="1600" dirty="0">
              <a:latin typeface="돋움" pitchFamily="50" charset="-127"/>
              <a:ea typeface="돋움" pitchFamily="50" charset="-127"/>
            </a:endParaRPr>
          </a:p>
          <a:p>
            <a:pPr marL="285750" indent="-285750">
              <a:lnSpc>
                <a:spcPct val="150000"/>
              </a:lnSpc>
              <a:buFont typeface="Arial" pitchFamily="34" charset="0"/>
              <a:buChar char="•"/>
            </a:pPr>
            <a:r>
              <a:rPr lang="ko-KR" altLang="en-US" sz="1600" dirty="0">
                <a:latin typeface="돋움" pitchFamily="50" charset="-127"/>
                <a:ea typeface="돋움" pitchFamily="50" charset="-127"/>
              </a:rPr>
              <a:t>미세먼지 요소를 모두 넣은 것이 가장 정확도가 높음</a:t>
            </a:r>
            <a:endParaRPr lang="en-US" altLang="ko-KR" sz="1600" dirty="0">
              <a:latin typeface="돋움" pitchFamily="50" charset="-127"/>
              <a:ea typeface="돋움" pitchFamily="50" charset="-127"/>
            </a:endParaRPr>
          </a:p>
          <a:p>
            <a:pPr marL="285750" indent="-285750">
              <a:lnSpc>
                <a:spcPct val="150000"/>
              </a:lnSpc>
              <a:buFontTx/>
              <a:buChar char="-"/>
            </a:pPr>
            <a:endParaRPr lang="en-US" altLang="ko-KR" sz="1600" dirty="0">
              <a:latin typeface="돋움" pitchFamily="50" charset="-127"/>
              <a:ea typeface="돋움" pitchFamily="50" charset="-127"/>
            </a:endParaRPr>
          </a:p>
        </p:txBody>
      </p:sp>
      <p:pic>
        <p:nvPicPr>
          <p:cNvPr id="2" name="그림 1"/>
          <p:cNvPicPr>
            <a:picLocks/>
          </p:cNvPicPr>
          <p:nvPr/>
        </p:nvPicPr>
        <p:blipFill>
          <a:blip r:embed="rId3">
            <a:extLst>
              <a:ext uri="{28A0092B-C50C-407E-A947-70E740481C1C}">
                <a14:useLocalDpi xmlns:a14="http://schemas.microsoft.com/office/drawing/2010/main" val="0"/>
              </a:ext>
            </a:extLst>
          </a:blip>
          <a:stretch>
            <a:fillRect/>
          </a:stretch>
        </p:blipFill>
        <p:spPr>
          <a:xfrm>
            <a:off x="246199" y="1129329"/>
            <a:ext cx="3096000" cy="2113200"/>
          </a:xfrm>
          <a:prstGeom prst="rect">
            <a:avLst/>
          </a:prstGeom>
        </p:spPr>
      </p:pic>
      <p:pic>
        <p:nvPicPr>
          <p:cNvPr id="9" name="그림 8"/>
          <p:cNvPicPr>
            <a:picLocks/>
          </p:cNvPicPr>
          <p:nvPr/>
        </p:nvPicPr>
        <p:blipFill>
          <a:blip r:embed="rId4">
            <a:extLst>
              <a:ext uri="{28A0092B-C50C-407E-A947-70E740481C1C}">
                <a14:useLocalDpi xmlns:a14="http://schemas.microsoft.com/office/drawing/2010/main" val="0"/>
              </a:ext>
            </a:extLst>
          </a:blip>
          <a:stretch>
            <a:fillRect/>
          </a:stretch>
        </p:blipFill>
        <p:spPr>
          <a:xfrm>
            <a:off x="5787972" y="1161079"/>
            <a:ext cx="3096000" cy="2113200"/>
          </a:xfrm>
          <a:prstGeom prst="rect">
            <a:avLst/>
          </a:prstGeom>
        </p:spPr>
      </p:pic>
      <p:pic>
        <p:nvPicPr>
          <p:cNvPr id="10" name="그림 9"/>
          <p:cNvPicPr>
            <a:picLocks/>
          </p:cNvPicPr>
          <p:nvPr/>
        </p:nvPicPr>
        <p:blipFill>
          <a:blip r:embed="rId5">
            <a:extLst>
              <a:ext uri="{28A0092B-C50C-407E-A947-70E740481C1C}">
                <a14:useLocalDpi xmlns:a14="http://schemas.microsoft.com/office/drawing/2010/main" val="0"/>
              </a:ext>
            </a:extLst>
          </a:blip>
          <a:stretch>
            <a:fillRect/>
          </a:stretch>
        </p:blipFill>
        <p:spPr>
          <a:xfrm>
            <a:off x="303327" y="3714089"/>
            <a:ext cx="3096000" cy="2113200"/>
          </a:xfrm>
          <a:prstGeom prst="rect">
            <a:avLst/>
          </a:prstGeom>
        </p:spPr>
      </p:pic>
      <p:pic>
        <p:nvPicPr>
          <p:cNvPr id="11" name="그림 10"/>
          <p:cNvPicPr>
            <a:picLocks/>
          </p:cNvPicPr>
          <p:nvPr/>
        </p:nvPicPr>
        <p:blipFill>
          <a:blip r:embed="rId6">
            <a:extLst>
              <a:ext uri="{28A0092B-C50C-407E-A947-70E740481C1C}">
                <a14:useLocalDpi xmlns:a14="http://schemas.microsoft.com/office/drawing/2010/main" val="0"/>
              </a:ext>
            </a:extLst>
          </a:blip>
          <a:stretch>
            <a:fillRect/>
          </a:stretch>
        </p:blipFill>
        <p:spPr>
          <a:xfrm>
            <a:off x="5842654" y="3695039"/>
            <a:ext cx="3096000" cy="2113200"/>
          </a:xfrm>
          <a:prstGeom prst="rect">
            <a:avLst/>
          </a:prstGeom>
        </p:spPr>
      </p:pic>
      <p:sp>
        <p:nvSpPr>
          <p:cNvPr id="30" name="TextBox 29"/>
          <p:cNvSpPr txBox="1"/>
          <p:nvPr/>
        </p:nvSpPr>
        <p:spPr>
          <a:xfrm>
            <a:off x="2906975" y="443379"/>
            <a:ext cx="1989647" cy="338554"/>
          </a:xfrm>
          <a:prstGeom prst="rect">
            <a:avLst/>
          </a:prstGeom>
          <a:noFill/>
        </p:spPr>
        <p:txBody>
          <a:bodyPr wrap="none" rtlCol="0">
            <a:spAutoFit/>
          </a:bodyPr>
          <a:lstStyle/>
          <a:p>
            <a:r>
              <a:rPr lang="en-US" altLang="ko-KR" sz="1600" dirty="0" smtClean="0">
                <a:latin typeface="맑은 고딕" pitchFamily="50" charset="-127"/>
                <a:ea typeface="맑은 고딕" pitchFamily="50" charset="-127"/>
              </a:rPr>
              <a:t>4-1. </a:t>
            </a:r>
            <a:r>
              <a:rPr lang="ko-KR" altLang="en-US" sz="1600" dirty="0" smtClean="0">
                <a:latin typeface="맑은 고딕" pitchFamily="50" charset="-127"/>
                <a:ea typeface="맑은 고딕" pitchFamily="50" charset="-127"/>
              </a:rPr>
              <a:t>가격 예측결과</a:t>
            </a:r>
            <a:endParaRPr lang="ko-KR" altLang="en-US" sz="1600" dirty="0">
              <a:latin typeface="맑은 고딕" pitchFamily="50" charset="-127"/>
              <a:ea typeface="맑은 고딕" pitchFamily="50" charset="-127"/>
            </a:endParaRPr>
          </a:p>
        </p:txBody>
      </p:sp>
      <p:grpSp>
        <p:nvGrpSpPr>
          <p:cNvPr id="31" name="그룹 30"/>
          <p:cNvGrpSpPr/>
          <p:nvPr/>
        </p:nvGrpSpPr>
        <p:grpSpPr>
          <a:xfrm>
            <a:off x="669491" y="257417"/>
            <a:ext cx="1963568" cy="925921"/>
            <a:chOff x="1470655" y="2366883"/>
            <a:chExt cx="1963568" cy="925921"/>
          </a:xfrm>
        </p:grpSpPr>
        <p:grpSp>
          <p:nvGrpSpPr>
            <p:cNvPr id="32" name="그룹 31"/>
            <p:cNvGrpSpPr/>
            <p:nvPr/>
          </p:nvGrpSpPr>
          <p:grpSpPr>
            <a:xfrm>
              <a:off x="1470655" y="2366883"/>
              <a:ext cx="747880" cy="925921"/>
              <a:chOff x="2181677" y="1319394"/>
              <a:chExt cx="747880" cy="925921"/>
            </a:xfrm>
          </p:grpSpPr>
          <p:sp>
            <p:nvSpPr>
              <p:cNvPr id="35" name="TextBox 34"/>
              <p:cNvSpPr txBox="1"/>
              <p:nvPr/>
            </p:nvSpPr>
            <p:spPr>
              <a:xfrm>
                <a:off x="2181677" y="1319394"/>
                <a:ext cx="439544" cy="646331"/>
              </a:xfrm>
              <a:prstGeom prst="rect">
                <a:avLst/>
              </a:prstGeom>
              <a:noFill/>
            </p:spPr>
            <p:txBody>
              <a:bodyPr wrap="none" rtlCol="0">
                <a:spAutoFit/>
              </a:bodyPr>
              <a:lstStyle/>
              <a:p>
                <a:r>
                  <a:rPr lang="en-US" altLang="ko-KR" sz="3600" dirty="0">
                    <a:latin typeface="맑은 고딕" pitchFamily="50" charset="-127"/>
                    <a:ea typeface="맑은 고딕" pitchFamily="50" charset="-127"/>
                  </a:rPr>
                  <a:t>4</a:t>
                </a:r>
                <a:endParaRPr lang="ko-KR" altLang="en-US" sz="3600" dirty="0">
                  <a:latin typeface="맑은 고딕" pitchFamily="50" charset="-127"/>
                  <a:ea typeface="맑은 고딕" pitchFamily="50" charset="-127"/>
                </a:endParaRPr>
              </a:p>
            </p:txBody>
          </p:sp>
          <p:sp>
            <p:nvSpPr>
              <p:cNvPr id="36" name="직각 삼각형 35"/>
              <p:cNvSpPr/>
              <p:nvPr/>
            </p:nvSpPr>
            <p:spPr>
              <a:xfrm rot="16200000">
                <a:off x="2620469" y="1936227"/>
                <a:ext cx="309088" cy="309088"/>
              </a:xfrm>
              <a:prstGeom prst="rtTriangle">
                <a:avLst/>
              </a:prstGeom>
              <a:solidFill>
                <a:schemeClr val="bg1"/>
              </a:solidFill>
              <a:ln>
                <a:noFill/>
              </a:ln>
              <a:effectLst>
                <a:outerShdw blurRad="152400" dist="482600" dir="13500000" algn="br" rotWithShape="0">
                  <a:prstClr val="black">
                    <a:alpha val="3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맑은 고딕" pitchFamily="50" charset="-127"/>
                  <a:ea typeface="맑은 고딕" pitchFamily="50" charset="-127"/>
                </a:endParaRPr>
              </a:p>
            </p:txBody>
          </p:sp>
          <p:sp>
            <p:nvSpPr>
              <p:cNvPr id="38" name="직각 삼각형 37"/>
              <p:cNvSpPr/>
              <p:nvPr/>
            </p:nvSpPr>
            <p:spPr>
              <a:xfrm rot="16200000">
                <a:off x="2210366" y="1538120"/>
                <a:ext cx="468052" cy="468052"/>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맑은 고딕" pitchFamily="50" charset="-127"/>
                  <a:ea typeface="맑은 고딕" pitchFamily="50" charset="-127"/>
                </a:endParaRPr>
              </a:p>
            </p:txBody>
          </p:sp>
        </p:grpSp>
        <p:sp>
          <p:nvSpPr>
            <p:cNvPr id="33" name="TextBox 32"/>
            <p:cNvSpPr txBox="1"/>
            <p:nvPr/>
          </p:nvSpPr>
          <p:spPr>
            <a:xfrm>
              <a:off x="1909447" y="2491290"/>
              <a:ext cx="1524776" cy="461665"/>
            </a:xfrm>
            <a:prstGeom prst="rect">
              <a:avLst/>
            </a:prstGeom>
            <a:noFill/>
          </p:spPr>
          <p:txBody>
            <a:bodyPr wrap="none" rtlCol="0">
              <a:spAutoFit/>
            </a:bodyPr>
            <a:lstStyle/>
            <a:p>
              <a:r>
                <a:rPr lang="ko-KR" altLang="en-US" sz="2400" dirty="0">
                  <a:solidFill>
                    <a:schemeClr val="accent6">
                      <a:lumMod val="75000"/>
                    </a:schemeClr>
                  </a:solidFill>
                  <a:latin typeface="맑은 고딕" pitchFamily="50" charset="-127"/>
                  <a:ea typeface="맑은 고딕" pitchFamily="50" charset="-127"/>
                </a:rPr>
                <a:t>분석 결과</a:t>
              </a:r>
            </a:p>
          </p:txBody>
        </p:sp>
      </p:grpSp>
      <p:sp>
        <p:nvSpPr>
          <p:cNvPr id="18" name="모서리가 둥근 직사각형 1"/>
          <p:cNvSpPr/>
          <p:nvPr/>
        </p:nvSpPr>
        <p:spPr>
          <a:xfrm>
            <a:off x="916968" y="941683"/>
            <a:ext cx="2197496" cy="241546"/>
          </a:xfrm>
          <a:custGeom>
            <a:avLst/>
            <a:gdLst/>
            <a:ahLst/>
            <a:cxnLst/>
            <a:rect l="l" t="t" r="r" b="b"/>
            <a:pathLst>
              <a:path w="4140460" h="569875">
                <a:moveTo>
                  <a:pt x="0" y="0"/>
                </a:moveTo>
                <a:lnTo>
                  <a:pt x="4140460" y="0"/>
                </a:lnTo>
                <a:lnTo>
                  <a:pt x="4140460" y="333077"/>
                </a:lnTo>
                <a:cubicBezTo>
                  <a:pt x="4140460" y="463857"/>
                  <a:pt x="4034442" y="569875"/>
                  <a:pt x="3903662" y="569875"/>
                </a:cubicBezTo>
                <a:lnTo>
                  <a:pt x="236798" y="569875"/>
                </a:lnTo>
                <a:cubicBezTo>
                  <a:pt x="106018" y="569875"/>
                  <a:pt x="0" y="463857"/>
                  <a:pt x="0" y="333077"/>
                </a:cubicBezTo>
                <a:close/>
              </a:path>
            </a:pathLst>
          </a:cu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ko-KR" altLang="en-US" sz="1200" dirty="0" smtClean="0">
                <a:solidFill>
                  <a:schemeClr val="tx1"/>
                </a:solidFill>
              </a:rPr>
              <a:t>온도</a:t>
            </a:r>
            <a:r>
              <a:rPr lang="en-US" altLang="ko-KR" sz="1200" dirty="0" smtClean="0">
                <a:solidFill>
                  <a:schemeClr val="tx1"/>
                </a:solidFill>
              </a:rPr>
              <a:t>, </a:t>
            </a:r>
            <a:r>
              <a:rPr lang="ko-KR" altLang="en-US" sz="1200" dirty="0" smtClean="0">
                <a:solidFill>
                  <a:schemeClr val="tx1"/>
                </a:solidFill>
              </a:rPr>
              <a:t>강수량</a:t>
            </a:r>
            <a:r>
              <a:rPr lang="en-US" altLang="ko-KR" sz="1200" dirty="0" smtClean="0">
                <a:solidFill>
                  <a:schemeClr val="tx1"/>
                </a:solidFill>
              </a:rPr>
              <a:t>, </a:t>
            </a:r>
            <a:r>
              <a:rPr lang="ko-KR" altLang="en-US" sz="1200" dirty="0" smtClean="0">
                <a:solidFill>
                  <a:schemeClr val="tx1"/>
                </a:solidFill>
              </a:rPr>
              <a:t>합계 일사</a:t>
            </a:r>
            <a:endParaRPr lang="en-US" altLang="ko-KR" sz="1200" dirty="0">
              <a:solidFill>
                <a:schemeClr val="tx1"/>
              </a:solidFill>
            </a:endParaRPr>
          </a:p>
        </p:txBody>
      </p:sp>
    </p:spTree>
    <p:extLst>
      <p:ext uri="{BB962C8B-B14F-4D97-AF65-F5344CB8AC3E}">
        <p14:creationId xmlns:p14="http://schemas.microsoft.com/office/powerpoint/2010/main" val="221202222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p:cNvSpPr/>
          <p:nvPr/>
        </p:nvSpPr>
        <p:spPr>
          <a:xfrm>
            <a:off x="109892" y="102118"/>
            <a:ext cx="8928992" cy="66247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4" name="모서리가 둥근 직사각형 1"/>
          <p:cNvSpPr/>
          <p:nvPr/>
        </p:nvSpPr>
        <p:spPr>
          <a:xfrm>
            <a:off x="6380708" y="941683"/>
            <a:ext cx="2376264" cy="241546"/>
          </a:xfrm>
          <a:custGeom>
            <a:avLst/>
            <a:gdLst/>
            <a:ahLst/>
            <a:cxnLst/>
            <a:rect l="l" t="t" r="r" b="b"/>
            <a:pathLst>
              <a:path w="4140460" h="569875">
                <a:moveTo>
                  <a:pt x="0" y="0"/>
                </a:moveTo>
                <a:lnTo>
                  <a:pt x="4140460" y="0"/>
                </a:lnTo>
                <a:lnTo>
                  <a:pt x="4140460" y="333077"/>
                </a:lnTo>
                <a:cubicBezTo>
                  <a:pt x="4140460" y="463857"/>
                  <a:pt x="4034442" y="569875"/>
                  <a:pt x="3903662" y="569875"/>
                </a:cubicBezTo>
                <a:lnTo>
                  <a:pt x="236798" y="569875"/>
                </a:lnTo>
                <a:cubicBezTo>
                  <a:pt x="106018" y="569875"/>
                  <a:pt x="0" y="463857"/>
                  <a:pt x="0" y="333077"/>
                </a:cubicBezTo>
                <a:close/>
              </a:path>
            </a:pathLst>
          </a:cu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ko-KR" altLang="en-US" sz="1200" dirty="0" smtClean="0">
                <a:solidFill>
                  <a:schemeClr val="tx1"/>
                </a:solidFill>
              </a:rPr>
              <a:t>온도</a:t>
            </a:r>
            <a:r>
              <a:rPr lang="en-US" altLang="ko-KR" sz="1200" dirty="0" smtClean="0">
                <a:solidFill>
                  <a:schemeClr val="tx1"/>
                </a:solidFill>
              </a:rPr>
              <a:t>, </a:t>
            </a:r>
            <a:r>
              <a:rPr lang="ko-KR" altLang="en-US" sz="1200" dirty="0" smtClean="0">
                <a:solidFill>
                  <a:schemeClr val="tx1"/>
                </a:solidFill>
              </a:rPr>
              <a:t>강수량</a:t>
            </a:r>
            <a:r>
              <a:rPr lang="en-US" altLang="ko-KR" sz="1200" dirty="0" smtClean="0">
                <a:solidFill>
                  <a:schemeClr val="tx1"/>
                </a:solidFill>
              </a:rPr>
              <a:t>, </a:t>
            </a:r>
            <a:r>
              <a:rPr lang="ko-KR" altLang="en-US" sz="1200" dirty="0" smtClean="0">
                <a:solidFill>
                  <a:schemeClr val="tx1"/>
                </a:solidFill>
              </a:rPr>
              <a:t>합계 일사</a:t>
            </a:r>
            <a:r>
              <a:rPr lang="en-US" altLang="ko-KR" sz="1200" dirty="0" smtClean="0">
                <a:solidFill>
                  <a:schemeClr val="tx1"/>
                </a:solidFill>
              </a:rPr>
              <a:t>, PM10</a:t>
            </a:r>
            <a:endParaRPr lang="en-US" altLang="ko-KR" sz="1200" dirty="0">
              <a:solidFill>
                <a:schemeClr val="tx1"/>
              </a:solidFill>
            </a:endParaRPr>
          </a:p>
        </p:txBody>
      </p:sp>
      <p:sp>
        <p:nvSpPr>
          <p:cNvPr id="37" name="모서리가 둥근 직사각형 1"/>
          <p:cNvSpPr/>
          <p:nvPr/>
        </p:nvSpPr>
        <p:spPr>
          <a:xfrm>
            <a:off x="827584" y="3481625"/>
            <a:ext cx="2376264" cy="241546"/>
          </a:xfrm>
          <a:custGeom>
            <a:avLst/>
            <a:gdLst/>
            <a:ahLst/>
            <a:cxnLst/>
            <a:rect l="l" t="t" r="r" b="b"/>
            <a:pathLst>
              <a:path w="4140460" h="569875">
                <a:moveTo>
                  <a:pt x="0" y="0"/>
                </a:moveTo>
                <a:lnTo>
                  <a:pt x="4140460" y="0"/>
                </a:lnTo>
                <a:lnTo>
                  <a:pt x="4140460" y="333077"/>
                </a:lnTo>
                <a:cubicBezTo>
                  <a:pt x="4140460" y="463857"/>
                  <a:pt x="4034442" y="569875"/>
                  <a:pt x="3903662" y="569875"/>
                </a:cubicBezTo>
                <a:lnTo>
                  <a:pt x="236798" y="569875"/>
                </a:lnTo>
                <a:cubicBezTo>
                  <a:pt x="106018" y="569875"/>
                  <a:pt x="0" y="463857"/>
                  <a:pt x="0" y="333077"/>
                </a:cubicBezTo>
                <a:close/>
              </a:path>
            </a:pathLst>
          </a:cu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ko-KR" altLang="en-US" sz="1200" dirty="0" smtClean="0">
                <a:solidFill>
                  <a:schemeClr val="tx1"/>
                </a:solidFill>
              </a:rPr>
              <a:t>온도</a:t>
            </a:r>
            <a:r>
              <a:rPr lang="en-US" altLang="ko-KR" sz="1200" dirty="0" smtClean="0">
                <a:solidFill>
                  <a:schemeClr val="tx1"/>
                </a:solidFill>
              </a:rPr>
              <a:t>, </a:t>
            </a:r>
            <a:r>
              <a:rPr lang="ko-KR" altLang="en-US" sz="1200" dirty="0" smtClean="0">
                <a:solidFill>
                  <a:schemeClr val="tx1"/>
                </a:solidFill>
              </a:rPr>
              <a:t>강수량</a:t>
            </a:r>
            <a:r>
              <a:rPr lang="en-US" altLang="ko-KR" sz="1200" dirty="0" smtClean="0">
                <a:solidFill>
                  <a:schemeClr val="tx1"/>
                </a:solidFill>
              </a:rPr>
              <a:t>, </a:t>
            </a:r>
            <a:r>
              <a:rPr lang="ko-KR" altLang="en-US" sz="1200" dirty="0" smtClean="0">
                <a:solidFill>
                  <a:schemeClr val="tx1"/>
                </a:solidFill>
              </a:rPr>
              <a:t>합계 일사</a:t>
            </a:r>
            <a:r>
              <a:rPr lang="en-US" altLang="ko-KR" sz="1200" dirty="0" smtClean="0">
                <a:solidFill>
                  <a:schemeClr val="tx1"/>
                </a:solidFill>
              </a:rPr>
              <a:t>, PM2.5</a:t>
            </a:r>
            <a:endParaRPr lang="en-US" altLang="ko-KR" sz="1200" dirty="0">
              <a:solidFill>
                <a:schemeClr val="tx1"/>
              </a:solidFill>
            </a:endParaRPr>
          </a:p>
        </p:txBody>
      </p:sp>
      <p:sp>
        <p:nvSpPr>
          <p:cNvPr id="42" name="모서리가 둥근 직사각형 1"/>
          <p:cNvSpPr/>
          <p:nvPr/>
        </p:nvSpPr>
        <p:spPr>
          <a:xfrm>
            <a:off x="6084168" y="3481625"/>
            <a:ext cx="2883061" cy="221414"/>
          </a:xfrm>
          <a:custGeom>
            <a:avLst/>
            <a:gdLst/>
            <a:ahLst/>
            <a:cxnLst/>
            <a:rect l="l" t="t" r="r" b="b"/>
            <a:pathLst>
              <a:path w="4140460" h="569875">
                <a:moveTo>
                  <a:pt x="0" y="0"/>
                </a:moveTo>
                <a:lnTo>
                  <a:pt x="4140460" y="0"/>
                </a:lnTo>
                <a:lnTo>
                  <a:pt x="4140460" y="333077"/>
                </a:lnTo>
                <a:cubicBezTo>
                  <a:pt x="4140460" y="463857"/>
                  <a:pt x="4034442" y="569875"/>
                  <a:pt x="3903662" y="569875"/>
                </a:cubicBezTo>
                <a:lnTo>
                  <a:pt x="236798" y="569875"/>
                </a:lnTo>
                <a:cubicBezTo>
                  <a:pt x="106018" y="569875"/>
                  <a:pt x="0" y="463857"/>
                  <a:pt x="0" y="333077"/>
                </a:cubicBezTo>
                <a:close/>
              </a:path>
            </a:pathLst>
          </a:cu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ko-KR" altLang="en-US" sz="1200" dirty="0" smtClean="0">
                <a:solidFill>
                  <a:schemeClr val="tx1"/>
                </a:solidFill>
              </a:rPr>
              <a:t>온도</a:t>
            </a:r>
            <a:r>
              <a:rPr lang="en-US" altLang="ko-KR" sz="1200" dirty="0" smtClean="0">
                <a:solidFill>
                  <a:schemeClr val="tx1"/>
                </a:solidFill>
              </a:rPr>
              <a:t>, </a:t>
            </a:r>
            <a:r>
              <a:rPr lang="ko-KR" altLang="en-US" sz="1200" dirty="0" smtClean="0">
                <a:solidFill>
                  <a:schemeClr val="tx1"/>
                </a:solidFill>
              </a:rPr>
              <a:t>강수량</a:t>
            </a:r>
            <a:r>
              <a:rPr lang="en-US" altLang="ko-KR" sz="1200" dirty="0" smtClean="0">
                <a:solidFill>
                  <a:schemeClr val="tx1"/>
                </a:solidFill>
              </a:rPr>
              <a:t>, </a:t>
            </a:r>
            <a:r>
              <a:rPr lang="ko-KR" altLang="en-US" sz="1200" dirty="0" smtClean="0">
                <a:solidFill>
                  <a:schemeClr val="tx1"/>
                </a:solidFill>
              </a:rPr>
              <a:t>합계 일사</a:t>
            </a:r>
            <a:r>
              <a:rPr lang="en-US" altLang="ko-KR" sz="1200" dirty="0" smtClean="0">
                <a:solidFill>
                  <a:schemeClr val="tx1"/>
                </a:solidFill>
              </a:rPr>
              <a:t>, PM2.5, PM10</a:t>
            </a:r>
            <a:endParaRPr lang="en-US" altLang="ko-KR" sz="1200" dirty="0">
              <a:solidFill>
                <a:schemeClr val="tx1"/>
              </a:solidFill>
            </a:endParaRPr>
          </a:p>
        </p:txBody>
      </p:sp>
      <p:sp>
        <p:nvSpPr>
          <p:cNvPr id="43" name="오른쪽 화살표 42"/>
          <p:cNvSpPr/>
          <p:nvPr/>
        </p:nvSpPr>
        <p:spPr>
          <a:xfrm>
            <a:off x="3380299" y="1136163"/>
            <a:ext cx="504056" cy="263400"/>
          </a:xfrm>
          <a:prstGeom prst="rightArrow">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45" name="표 44"/>
          <p:cNvGraphicFramePr>
            <a:graphicFrameLocks noGrp="1"/>
          </p:cNvGraphicFramePr>
          <p:nvPr>
            <p:extLst>
              <p:ext uri="{D42A27DB-BD31-4B8C-83A1-F6EECF244321}">
                <p14:modId xmlns:p14="http://schemas.microsoft.com/office/powerpoint/2010/main" val="3095198975"/>
              </p:ext>
            </p:extLst>
          </p:nvPr>
        </p:nvGraphicFramePr>
        <p:xfrm>
          <a:off x="4068710" y="1081507"/>
          <a:ext cx="1080000" cy="731520"/>
        </p:xfrm>
        <a:graphic>
          <a:graphicData uri="http://schemas.openxmlformats.org/drawingml/2006/table">
            <a:tbl>
              <a:tblPr firstRow="1" bandRow="1">
                <a:tableStyleId>{F5AB1C69-6EDB-4FF4-983F-18BD219EF322}</a:tableStyleId>
              </a:tblPr>
              <a:tblGrid>
                <a:gridCol w="1080000"/>
              </a:tblGrid>
              <a:tr h="315925">
                <a:tc>
                  <a:txBody>
                    <a:bodyPr/>
                    <a:lstStyle/>
                    <a:p>
                      <a:pPr algn="ctr" latinLnBrk="1"/>
                      <a:r>
                        <a:rPr lang="en-US" altLang="ko-KR" b="0" dirty="0" smtClean="0">
                          <a:solidFill>
                            <a:schemeClr val="tx1"/>
                          </a:solidFill>
                        </a:rPr>
                        <a:t>MAE</a:t>
                      </a:r>
                      <a:endParaRPr lang="ko-KR" altLang="en-US" b="0" dirty="0">
                        <a:solidFill>
                          <a:schemeClr val="tx1"/>
                        </a:solidFill>
                      </a:endParaRPr>
                    </a:p>
                  </a:txBody>
                  <a:tcPr/>
                </a:tc>
              </a:tr>
              <a:tr h="315925">
                <a:tc>
                  <a:txBody>
                    <a:bodyPr/>
                    <a:lstStyle/>
                    <a:p>
                      <a:pPr algn="ctr" latinLnBrk="1"/>
                      <a:r>
                        <a:rPr lang="en-US" altLang="ko-KR" dirty="0" smtClean="0"/>
                        <a:t>1519</a:t>
                      </a:r>
                      <a:r>
                        <a:rPr lang="ko-KR" altLang="en-US" dirty="0" smtClean="0"/>
                        <a:t>원</a:t>
                      </a:r>
                      <a:endParaRPr lang="ko-KR" altLang="en-US" dirty="0"/>
                    </a:p>
                  </a:txBody>
                  <a:tcPr/>
                </a:tc>
              </a:tr>
            </a:tbl>
          </a:graphicData>
        </a:graphic>
      </p:graphicFrame>
      <p:sp>
        <p:nvSpPr>
          <p:cNvPr id="46" name="오른쪽 화살표 45"/>
          <p:cNvSpPr/>
          <p:nvPr/>
        </p:nvSpPr>
        <p:spPr>
          <a:xfrm>
            <a:off x="3380299" y="3703039"/>
            <a:ext cx="504056" cy="263400"/>
          </a:xfrm>
          <a:prstGeom prst="rightArrow">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47" name="표 46"/>
          <p:cNvGraphicFramePr>
            <a:graphicFrameLocks noGrp="1"/>
          </p:cNvGraphicFramePr>
          <p:nvPr>
            <p:extLst>
              <p:ext uri="{D42A27DB-BD31-4B8C-83A1-F6EECF244321}">
                <p14:modId xmlns:p14="http://schemas.microsoft.com/office/powerpoint/2010/main" val="3115735535"/>
              </p:ext>
            </p:extLst>
          </p:nvPr>
        </p:nvGraphicFramePr>
        <p:xfrm>
          <a:off x="4068710" y="3693539"/>
          <a:ext cx="1080000" cy="731520"/>
        </p:xfrm>
        <a:graphic>
          <a:graphicData uri="http://schemas.openxmlformats.org/drawingml/2006/table">
            <a:tbl>
              <a:tblPr firstRow="1" bandRow="1">
                <a:tableStyleId>{F5AB1C69-6EDB-4FF4-983F-18BD219EF322}</a:tableStyleId>
              </a:tblPr>
              <a:tblGrid>
                <a:gridCol w="1080000"/>
              </a:tblGrid>
              <a:tr h="315925">
                <a:tc>
                  <a:txBody>
                    <a:bodyPr/>
                    <a:lstStyle/>
                    <a:p>
                      <a:pPr algn="ctr" latinLnBrk="1"/>
                      <a:r>
                        <a:rPr lang="en-US" altLang="ko-KR" b="0" dirty="0" smtClean="0">
                          <a:solidFill>
                            <a:schemeClr val="tx1"/>
                          </a:solidFill>
                        </a:rPr>
                        <a:t>MAE</a:t>
                      </a:r>
                      <a:endParaRPr lang="ko-KR" altLang="en-US" b="0" dirty="0">
                        <a:solidFill>
                          <a:schemeClr val="tx1"/>
                        </a:solidFill>
                      </a:endParaRPr>
                    </a:p>
                  </a:txBody>
                  <a:tcPr/>
                </a:tc>
              </a:tr>
              <a:tr h="315925">
                <a:tc>
                  <a:txBody>
                    <a:bodyPr/>
                    <a:lstStyle/>
                    <a:p>
                      <a:pPr algn="ctr" latinLnBrk="1"/>
                      <a:r>
                        <a:rPr lang="en-US" altLang="ko-KR" dirty="0" smtClean="0"/>
                        <a:t>1095</a:t>
                      </a:r>
                      <a:r>
                        <a:rPr lang="ko-KR" altLang="en-US" dirty="0" smtClean="0"/>
                        <a:t>원</a:t>
                      </a:r>
                      <a:endParaRPr lang="ko-KR" altLang="en-US" dirty="0"/>
                    </a:p>
                  </a:txBody>
                  <a:tcPr/>
                </a:tc>
              </a:tr>
            </a:tbl>
          </a:graphicData>
        </a:graphic>
      </p:graphicFrame>
      <p:graphicFrame>
        <p:nvGraphicFramePr>
          <p:cNvPr id="48" name="표 47"/>
          <p:cNvGraphicFramePr>
            <a:graphicFrameLocks noGrp="1"/>
          </p:cNvGraphicFramePr>
          <p:nvPr>
            <p:extLst>
              <p:ext uri="{D42A27DB-BD31-4B8C-83A1-F6EECF244321}">
                <p14:modId xmlns:p14="http://schemas.microsoft.com/office/powerpoint/2010/main" val="2208121109"/>
              </p:ext>
            </p:extLst>
          </p:nvPr>
        </p:nvGraphicFramePr>
        <p:xfrm>
          <a:off x="4068710" y="2525274"/>
          <a:ext cx="1080000" cy="731520"/>
        </p:xfrm>
        <a:graphic>
          <a:graphicData uri="http://schemas.openxmlformats.org/drawingml/2006/table">
            <a:tbl>
              <a:tblPr firstRow="1" bandRow="1">
                <a:tableStyleId>{F5AB1C69-6EDB-4FF4-983F-18BD219EF322}</a:tableStyleId>
              </a:tblPr>
              <a:tblGrid>
                <a:gridCol w="1080000"/>
              </a:tblGrid>
              <a:tr h="315925">
                <a:tc>
                  <a:txBody>
                    <a:bodyPr/>
                    <a:lstStyle/>
                    <a:p>
                      <a:pPr algn="ctr" latinLnBrk="1"/>
                      <a:r>
                        <a:rPr lang="en-US" altLang="ko-KR" b="0" dirty="0" smtClean="0">
                          <a:solidFill>
                            <a:schemeClr val="tx1"/>
                          </a:solidFill>
                        </a:rPr>
                        <a:t>MAE</a:t>
                      </a:r>
                      <a:endParaRPr lang="ko-KR" altLang="en-US" b="0" dirty="0">
                        <a:solidFill>
                          <a:schemeClr val="tx1"/>
                        </a:solidFill>
                      </a:endParaRPr>
                    </a:p>
                  </a:txBody>
                  <a:tcPr/>
                </a:tc>
              </a:tr>
              <a:tr h="315925">
                <a:tc>
                  <a:txBody>
                    <a:bodyPr/>
                    <a:lstStyle/>
                    <a:p>
                      <a:pPr algn="ctr" latinLnBrk="1"/>
                      <a:r>
                        <a:rPr lang="en-US" altLang="ko-KR" dirty="0" smtClean="0"/>
                        <a:t>1249</a:t>
                      </a:r>
                      <a:r>
                        <a:rPr lang="ko-KR" altLang="en-US" dirty="0" smtClean="0"/>
                        <a:t>원</a:t>
                      </a:r>
                      <a:endParaRPr lang="ko-KR" altLang="en-US" dirty="0"/>
                    </a:p>
                  </a:txBody>
                  <a:tcPr/>
                </a:tc>
              </a:tr>
            </a:tbl>
          </a:graphicData>
        </a:graphic>
      </p:graphicFrame>
      <p:sp>
        <p:nvSpPr>
          <p:cNvPr id="49" name="오른쪽 화살표 48"/>
          <p:cNvSpPr/>
          <p:nvPr/>
        </p:nvSpPr>
        <p:spPr>
          <a:xfrm rot="10800000">
            <a:off x="5341510" y="2614380"/>
            <a:ext cx="504056" cy="263400"/>
          </a:xfrm>
          <a:prstGeom prst="rightArrow">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50" name="표 49"/>
          <p:cNvGraphicFramePr>
            <a:graphicFrameLocks noGrp="1"/>
          </p:cNvGraphicFramePr>
          <p:nvPr>
            <p:extLst>
              <p:ext uri="{D42A27DB-BD31-4B8C-83A1-F6EECF244321}">
                <p14:modId xmlns:p14="http://schemas.microsoft.com/office/powerpoint/2010/main" val="64719171"/>
              </p:ext>
            </p:extLst>
          </p:nvPr>
        </p:nvGraphicFramePr>
        <p:xfrm>
          <a:off x="4068650" y="5061292"/>
          <a:ext cx="1080120" cy="731520"/>
        </p:xfrm>
        <a:graphic>
          <a:graphicData uri="http://schemas.openxmlformats.org/drawingml/2006/table">
            <a:tbl>
              <a:tblPr firstRow="1" bandRow="1">
                <a:tableStyleId>{F5AB1C69-6EDB-4FF4-983F-18BD219EF322}</a:tableStyleId>
              </a:tblPr>
              <a:tblGrid>
                <a:gridCol w="1080120"/>
              </a:tblGrid>
              <a:tr h="315925">
                <a:tc>
                  <a:txBody>
                    <a:bodyPr/>
                    <a:lstStyle/>
                    <a:p>
                      <a:pPr algn="ctr" latinLnBrk="1"/>
                      <a:r>
                        <a:rPr lang="en-US" altLang="ko-KR" b="0" dirty="0" smtClean="0">
                          <a:solidFill>
                            <a:schemeClr val="tx1"/>
                          </a:solidFill>
                        </a:rPr>
                        <a:t>MAE</a:t>
                      </a:r>
                      <a:endParaRPr lang="ko-KR" altLang="en-US" b="0" dirty="0">
                        <a:solidFill>
                          <a:schemeClr val="tx1"/>
                        </a:solidFill>
                      </a:endParaRPr>
                    </a:p>
                  </a:txBody>
                  <a:tcPr/>
                </a:tc>
              </a:tr>
              <a:tr h="315925">
                <a:tc>
                  <a:txBody>
                    <a:bodyPr/>
                    <a:lstStyle/>
                    <a:p>
                      <a:pPr algn="ctr" latinLnBrk="1"/>
                      <a:r>
                        <a:rPr lang="en-US" altLang="ko-KR" dirty="0" smtClean="0"/>
                        <a:t>1024</a:t>
                      </a:r>
                      <a:r>
                        <a:rPr lang="ko-KR" altLang="en-US" dirty="0" smtClean="0"/>
                        <a:t>원</a:t>
                      </a:r>
                      <a:endParaRPr lang="ko-KR" altLang="en-US" dirty="0"/>
                    </a:p>
                  </a:txBody>
                  <a:tcPr/>
                </a:tc>
              </a:tr>
            </a:tbl>
          </a:graphicData>
        </a:graphic>
      </p:graphicFrame>
      <p:sp>
        <p:nvSpPr>
          <p:cNvPr id="51" name="오른쪽 화살표 50"/>
          <p:cNvSpPr/>
          <p:nvPr/>
        </p:nvSpPr>
        <p:spPr>
          <a:xfrm rot="10800000">
            <a:off x="5341510" y="5133943"/>
            <a:ext cx="504056" cy="263400"/>
          </a:xfrm>
          <a:prstGeom prst="rightArrow">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2" name="직사각형 51"/>
          <p:cNvSpPr/>
          <p:nvPr/>
        </p:nvSpPr>
        <p:spPr>
          <a:xfrm>
            <a:off x="401752" y="5926078"/>
            <a:ext cx="8742248" cy="830997"/>
          </a:xfrm>
          <a:prstGeom prst="rect">
            <a:avLst/>
          </a:prstGeom>
        </p:spPr>
        <p:txBody>
          <a:bodyPr wrap="square">
            <a:spAutoFit/>
          </a:bodyPr>
          <a:lstStyle/>
          <a:p>
            <a:pPr marL="285750" indent="-285750">
              <a:lnSpc>
                <a:spcPct val="150000"/>
              </a:lnSpc>
              <a:buFont typeface="Arial" pitchFamily="34" charset="0"/>
              <a:buChar char="•"/>
            </a:pPr>
            <a:r>
              <a:rPr lang="ko-KR" altLang="en-US" sz="1600" dirty="0">
                <a:latin typeface="돋움" pitchFamily="50" charset="-127"/>
                <a:ea typeface="돋움" pitchFamily="50" charset="-127"/>
              </a:rPr>
              <a:t>날씨 단독모델보다 미세먼지가 포함된 모델이 정확도가 높음</a:t>
            </a:r>
            <a:endParaRPr lang="en-US" altLang="ko-KR" sz="1600" dirty="0">
              <a:latin typeface="돋움" pitchFamily="50" charset="-127"/>
              <a:ea typeface="돋움" pitchFamily="50" charset="-127"/>
            </a:endParaRPr>
          </a:p>
          <a:p>
            <a:pPr marL="285750" indent="-285750">
              <a:lnSpc>
                <a:spcPct val="150000"/>
              </a:lnSpc>
              <a:buFont typeface="Arial" pitchFamily="34" charset="0"/>
              <a:buChar char="•"/>
            </a:pPr>
            <a:r>
              <a:rPr lang="ko-KR" altLang="en-US" sz="1600" dirty="0">
                <a:latin typeface="돋움" pitchFamily="50" charset="-127"/>
                <a:ea typeface="돋움" pitchFamily="50" charset="-127"/>
              </a:rPr>
              <a:t>미세먼지 요소를 모두 넣은 것이 가장 정확도가 높음</a:t>
            </a:r>
            <a:endParaRPr lang="en-US" altLang="ko-KR" sz="1600" dirty="0">
              <a:latin typeface="돋움" pitchFamily="50" charset="-127"/>
              <a:ea typeface="돋움" pitchFamily="50" charset="-127"/>
            </a:endParaRPr>
          </a:p>
        </p:txBody>
      </p:sp>
      <p:pic>
        <p:nvPicPr>
          <p:cNvPr id="5" name="그림 4"/>
          <p:cNvPicPr>
            <a:picLocks/>
          </p:cNvPicPr>
          <p:nvPr/>
        </p:nvPicPr>
        <p:blipFill>
          <a:blip r:embed="rId3">
            <a:extLst>
              <a:ext uri="{28A0092B-C50C-407E-A947-70E740481C1C}">
                <a14:useLocalDpi xmlns:a14="http://schemas.microsoft.com/office/drawing/2010/main" val="0"/>
              </a:ext>
            </a:extLst>
          </a:blip>
          <a:stretch>
            <a:fillRect/>
          </a:stretch>
        </p:blipFill>
        <p:spPr>
          <a:xfrm>
            <a:off x="271599" y="1174286"/>
            <a:ext cx="3096000" cy="2113200"/>
          </a:xfrm>
          <a:prstGeom prst="rect">
            <a:avLst/>
          </a:prstGeom>
        </p:spPr>
      </p:pic>
      <p:pic>
        <p:nvPicPr>
          <p:cNvPr id="6" name="그림 5"/>
          <p:cNvPicPr>
            <a:picLocks/>
          </p:cNvPicPr>
          <p:nvPr/>
        </p:nvPicPr>
        <p:blipFill>
          <a:blip r:embed="rId4">
            <a:extLst>
              <a:ext uri="{28A0092B-C50C-407E-A947-70E740481C1C}">
                <a14:useLocalDpi xmlns:a14="http://schemas.microsoft.com/office/drawing/2010/main" val="0"/>
              </a:ext>
            </a:extLst>
          </a:blip>
          <a:stretch>
            <a:fillRect/>
          </a:stretch>
        </p:blipFill>
        <p:spPr>
          <a:xfrm>
            <a:off x="5809252" y="1178963"/>
            <a:ext cx="3096000" cy="2113200"/>
          </a:xfrm>
          <a:prstGeom prst="rect">
            <a:avLst/>
          </a:prstGeom>
        </p:spPr>
      </p:pic>
      <p:pic>
        <p:nvPicPr>
          <p:cNvPr id="7" name="그림 6"/>
          <p:cNvPicPr>
            <a:picLocks/>
          </p:cNvPicPr>
          <p:nvPr/>
        </p:nvPicPr>
        <p:blipFill>
          <a:blip r:embed="rId5">
            <a:extLst>
              <a:ext uri="{28A0092B-C50C-407E-A947-70E740481C1C}">
                <a14:useLocalDpi xmlns:a14="http://schemas.microsoft.com/office/drawing/2010/main" val="0"/>
              </a:ext>
            </a:extLst>
          </a:blip>
          <a:stretch>
            <a:fillRect/>
          </a:stretch>
        </p:blipFill>
        <p:spPr>
          <a:xfrm>
            <a:off x="284299" y="3697771"/>
            <a:ext cx="3096000" cy="2113200"/>
          </a:xfrm>
          <a:prstGeom prst="rect">
            <a:avLst/>
          </a:prstGeom>
        </p:spPr>
      </p:pic>
      <p:pic>
        <p:nvPicPr>
          <p:cNvPr id="8" name="그림 7"/>
          <p:cNvPicPr>
            <a:picLocks/>
          </p:cNvPicPr>
          <p:nvPr/>
        </p:nvPicPr>
        <p:blipFill>
          <a:blip r:embed="rId6">
            <a:extLst>
              <a:ext uri="{28A0092B-C50C-407E-A947-70E740481C1C}">
                <a14:useLocalDpi xmlns:a14="http://schemas.microsoft.com/office/drawing/2010/main" val="0"/>
              </a:ext>
            </a:extLst>
          </a:blip>
          <a:stretch>
            <a:fillRect/>
          </a:stretch>
        </p:blipFill>
        <p:spPr>
          <a:xfrm>
            <a:off x="5837827" y="3720439"/>
            <a:ext cx="3096000" cy="2113200"/>
          </a:xfrm>
          <a:prstGeom prst="rect">
            <a:avLst/>
          </a:prstGeom>
        </p:spPr>
      </p:pic>
      <p:sp>
        <p:nvSpPr>
          <p:cNvPr id="22" name="TextBox 21"/>
          <p:cNvSpPr txBox="1"/>
          <p:nvPr/>
        </p:nvSpPr>
        <p:spPr>
          <a:xfrm>
            <a:off x="2906975" y="443379"/>
            <a:ext cx="1989647" cy="338554"/>
          </a:xfrm>
          <a:prstGeom prst="rect">
            <a:avLst/>
          </a:prstGeom>
          <a:noFill/>
        </p:spPr>
        <p:txBody>
          <a:bodyPr wrap="none" rtlCol="0">
            <a:spAutoFit/>
          </a:bodyPr>
          <a:lstStyle/>
          <a:p>
            <a:r>
              <a:rPr lang="en-US" altLang="ko-KR" sz="1600" dirty="0" smtClean="0">
                <a:latin typeface="맑은 고딕" pitchFamily="50" charset="-127"/>
                <a:ea typeface="맑은 고딕" pitchFamily="50" charset="-127"/>
              </a:rPr>
              <a:t>4-1. </a:t>
            </a:r>
            <a:r>
              <a:rPr lang="ko-KR" altLang="en-US" sz="1600" dirty="0" smtClean="0">
                <a:latin typeface="맑은 고딕" pitchFamily="50" charset="-127"/>
                <a:ea typeface="맑은 고딕" pitchFamily="50" charset="-127"/>
              </a:rPr>
              <a:t>가격 예측결과</a:t>
            </a:r>
            <a:endParaRPr lang="ko-KR" altLang="en-US" sz="1600" dirty="0">
              <a:latin typeface="맑은 고딕" pitchFamily="50" charset="-127"/>
              <a:ea typeface="맑은 고딕" pitchFamily="50" charset="-127"/>
            </a:endParaRPr>
          </a:p>
        </p:txBody>
      </p:sp>
      <p:grpSp>
        <p:nvGrpSpPr>
          <p:cNvPr id="23" name="그룹 22"/>
          <p:cNvGrpSpPr/>
          <p:nvPr/>
        </p:nvGrpSpPr>
        <p:grpSpPr>
          <a:xfrm>
            <a:off x="669491" y="257417"/>
            <a:ext cx="1963568" cy="925921"/>
            <a:chOff x="1470655" y="2366883"/>
            <a:chExt cx="1963568" cy="925921"/>
          </a:xfrm>
        </p:grpSpPr>
        <p:grpSp>
          <p:nvGrpSpPr>
            <p:cNvPr id="24" name="그룹 23"/>
            <p:cNvGrpSpPr/>
            <p:nvPr/>
          </p:nvGrpSpPr>
          <p:grpSpPr>
            <a:xfrm>
              <a:off x="1470655" y="2366883"/>
              <a:ext cx="747880" cy="925921"/>
              <a:chOff x="2181677" y="1319394"/>
              <a:chExt cx="747880" cy="925921"/>
            </a:xfrm>
          </p:grpSpPr>
          <p:sp>
            <p:nvSpPr>
              <p:cNvPr id="27" name="TextBox 26"/>
              <p:cNvSpPr txBox="1"/>
              <p:nvPr/>
            </p:nvSpPr>
            <p:spPr>
              <a:xfrm>
                <a:off x="2181677" y="1319394"/>
                <a:ext cx="439544" cy="646331"/>
              </a:xfrm>
              <a:prstGeom prst="rect">
                <a:avLst/>
              </a:prstGeom>
              <a:noFill/>
            </p:spPr>
            <p:txBody>
              <a:bodyPr wrap="none" rtlCol="0">
                <a:spAutoFit/>
              </a:bodyPr>
              <a:lstStyle/>
              <a:p>
                <a:r>
                  <a:rPr lang="en-US" altLang="ko-KR" sz="3600" dirty="0">
                    <a:latin typeface="맑은 고딕" pitchFamily="50" charset="-127"/>
                    <a:ea typeface="맑은 고딕" pitchFamily="50" charset="-127"/>
                  </a:rPr>
                  <a:t>4</a:t>
                </a:r>
                <a:endParaRPr lang="ko-KR" altLang="en-US" sz="3600" dirty="0">
                  <a:latin typeface="맑은 고딕" pitchFamily="50" charset="-127"/>
                  <a:ea typeface="맑은 고딕" pitchFamily="50" charset="-127"/>
                </a:endParaRPr>
              </a:p>
            </p:txBody>
          </p:sp>
          <p:sp>
            <p:nvSpPr>
              <p:cNvPr id="28" name="직각 삼각형 27"/>
              <p:cNvSpPr/>
              <p:nvPr/>
            </p:nvSpPr>
            <p:spPr>
              <a:xfrm rot="16200000">
                <a:off x="2620469" y="1936227"/>
                <a:ext cx="309088" cy="309088"/>
              </a:xfrm>
              <a:prstGeom prst="rtTriangle">
                <a:avLst/>
              </a:prstGeom>
              <a:solidFill>
                <a:schemeClr val="bg1"/>
              </a:solidFill>
              <a:ln>
                <a:noFill/>
              </a:ln>
              <a:effectLst>
                <a:outerShdw blurRad="152400" dist="482600" dir="13500000" algn="br" rotWithShape="0">
                  <a:prstClr val="black">
                    <a:alpha val="3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맑은 고딕" pitchFamily="50" charset="-127"/>
                  <a:ea typeface="맑은 고딕" pitchFamily="50" charset="-127"/>
                </a:endParaRPr>
              </a:p>
            </p:txBody>
          </p:sp>
          <p:sp>
            <p:nvSpPr>
              <p:cNvPr id="29" name="직각 삼각형 28"/>
              <p:cNvSpPr/>
              <p:nvPr/>
            </p:nvSpPr>
            <p:spPr>
              <a:xfrm rot="16200000">
                <a:off x="2210366" y="1538120"/>
                <a:ext cx="468052" cy="468052"/>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맑은 고딕" pitchFamily="50" charset="-127"/>
                  <a:ea typeface="맑은 고딕" pitchFamily="50" charset="-127"/>
                </a:endParaRPr>
              </a:p>
            </p:txBody>
          </p:sp>
        </p:grpSp>
        <p:sp>
          <p:nvSpPr>
            <p:cNvPr id="26" name="TextBox 25"/>
            <p:cNvSpPr txBox="1"/>
            <p:nvPr/>
          </p:nvSpPr>
          <p:spPr>
            <a:xfrm>
              <a:off x="1909447" y="2491290"/>
              <a:ext cx="1524776" cy="461665"/>
            </a:xfrm>
            <a:prstGeom prst="rect">
              <a:avLst/>
            </a:prstGeom>
            <a:noFill/>
          </p:spPr>
          <p:txBody>
            <a:bodyPr wrap="none" rtlCol="0">
              <a:spAutoFit/>
            </a:bodyPr>
            <a:lstStyle/>
            <a:p>
              <a:r>
                <a:rPr lang="ko-KR" altLang="en-US" sz="2400" dirty="0">
                  <a:solidFill>
                    <a:schemeClr val="accent6">
                      <a:lumMod val="75000"/>
                    </a:schemeClr>
                  </a:solidFill>
                  <a:latin typeface="맑은 고딕" pitchFamily="50" charset="-127"/>
                  <a:ea typeface="맑은 고딕" pitchFamily="50" charset="-127"/>
                </a:rPr>
                <a:t>분석 결과</a:t>
              </a:r>
            </a:p>
          </p:txBody>
        </p:sp>
      </p:grpSp>
      <p:sp>
        <p:nvSpPr>
          <p:cNvPr id="18" name="모서리가 둥근 직사각형 1"/>
          <p:cNvSpPr/>
          <p:nvPr/>
        </p:nvSpPr>
        <p:spPr>
          <a:xfrm>
            <a:off x="916968" y="941683"/>
            <a:ext cx="2197496" cy="241546"/>
          </a:xfrm>
          <a:custGeom>
            <a:avLst/>
            <a:gdLst/>
            <a:ahLst/>
            <a:cxnLst/>
            <a:rect l="l" t="t" r="r" b="b"/>
            <a:pathLst>
              <a:path w="4140460" h="569875">
                <a:moveTo>
                  <a:pt x="0" y="0"/>
                </a:moveTo>
                <a:lnTo>
                  <a:pt x="4140460" y="0"/>
                </a:lnTo>
                <a:lnTo>
                  <a:pt x="4140460" y="333077"/>
                </a:lnTo>
                <a:cubicBezTo>
                  <a:pt x="4140460" y="463857"/>
                  <a:pt x="4034442" y="569875"/>
                  <a:pt x="3903662" y="569875"/>
                </a:cubicBezTo>
                <a:lnTo>
                  <a:pt x="236798" y="569875"/>
                </a:lnTo>
                <a:cubicBezTo>
                  <a:pt x="106018" y="569875"/>
                  <a:pt x="0" y="463857"/>
                  <a:pt x="0" y="333077"/>
                </a:cubicBezTo>
                <a:close/>
              </a:path>
            </a:pathLst>
          </a:cu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ko-KR" altLang="en-US" sz="1200" dirty="0" smtClean="0">
                <a:solidFill>
                  <a:schemeClr val="tx1"/>
                </a:solidFill>
              </a:rPr>
              <a:t>온도</a:t>
            </a:r>
            <a:r>
              <a:rPr lang="en-US" altLang="ko-KR" sz="1200" dirty="0" smtClean="0">
                <a:solidFill>
                  <a:schemeClr val="tx1"/>
                </a:solidFill>
              </a:rPr>
              <a:t>, </a:t>
            </a:r>
            <a:r>
              <a:rPr lang="ko-KR" altLang="en-US" sz="1200" dirty="0" smtClean="0">
                <a:solidFill>
                  <a:schemeClr val="tx1"/>
                </a:solidFill>
              </a:rPr>
              <a:t>강수량</a:t>
            </a:r>
            <a:r>
              <a:rPr lang="en-US" altLang="ko-KR" sz="1200" dirty="0" smtClean="0">
                <a:solidFill>
                  <a:schemeClr val="tx1"/>
                </a:solidFill>
              </a:rPr>
              <a:t>, </a:t>
            </a:r>
            <a:r>
              <a:rPr lang="ko-KR" altLang="en-US" sz="1200" dirty="0" smtClean="0">
                <a:solidFill>
                  <a:schemeClr val="tx1"/>
                </a:solidFill>
              </a:rPr>
              <a:t>합계 일사</a:t>
            </a:r>
            <a:endParaRPr lang="en-US" altLang="ko-KR" sz="1200" dirty="0">
              <a:solidFill>
                <a:schemeClr val="tx1"/>
              </a:solidFill>
            </a:endParaRPr>
          </a:p>
        </p:txBody>
      </p:sp>
    </p:spTree>
    <p:extLst>
      <p:ext uri="{BB962C8B-B14F-4D97-AF65-F5344CB8AC3E}">
        <p14:creationId xmlns:p14="http://schemas.microsoft.com/office/powerpoint/2010/main" val="225437239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p:cNvSpPr/>
          <p:nvPr/>
        </p:nvSpPr>
        <p:spPr>
          <a:xfrm>
            <a:off x="109892" y="102118"/>
            <a:ext cx="8928992" cy="66247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17" name="그림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3706" y="1131019"/>
            <a:ext cx="3096344" cy="2114693"/>
          </a:xfrm>
          <a:prstGeom prst="rect">
            <a:avLst/>
          </a:prstGeom>
        </p:spPr>
      </p:pic>
      <p:pic>
        <p:nvPicPr>
          <p:cNvPr id="33" name="그림 32"/>
          <p:cNvPicPr>
            <a:picLocks/>
          </p:cNvPicPr>
          <p:nvPr/>
        </p:nvPicPr>
        <p:blipFill>
          <a:blip r:embed="rId4">
            <a:extLst>
              <a:ext uri="{28A0092B-C50C-407E-A947-70E740481C1C}">
                <a14:useLocalDpi xmlns:a14="http://schemas.microsoft.com/office/drawing/2010/main" val="0"/>
              </a:ext>
            </a:extLst>
          </a:blip>
          <a:stretch>
            <a:fillRect/>
          </a:stretch>
        </p:blipFill>
        <p:spPr>
          <a:xfrm>
            <a:off x="5796136" y="1131019"/>
            <a:ext cx="3096000" cy="2114458"/>
          </a:xfrm>
          <a:prstGeom prst="rect">
            <a:avLst/>
          </a:prstGeom>
        </p:spPr>
      </p:pic>
      <p:sp>
        <p:nvSpPr>
          <p:cNvPr id="34" name="모서리가 둥근 직사각형 1"/>
          <p:cNvSpPr/>
          <p:nvPr/>
        </p:nvSpPr>
        <p:spPr>
          <a:xfrm>
            <a:off x="6444208" y="941683"/>
            <a:ext cx="2376264" cy="241546"/>
          </a:xfrm>
          <a:custGeom>
            <a:avLst/>
            <a:gdLst/>
            <a:ahLst/>
            <a:cxnLst/>
            <a:rect l="l" t="t" r="r" b="b"/>
            <a:pathLst>
              <a:path w="4140460" h="569875">
                <a:moveTo>
                  <a:pt x="0" y="0"/>
                </a:moveTo>
                <a:lnTo>
                  <a:pt x="4140460" y="0"/>
                </a:lnTo>
                <a:lnTo>
                  <a:pt x="4140460" y="333077"/>
                </a:lnTo>
                <a:cubicBezTo>
                  <a:pt x="4140460" y="463857"/>
                  <a:pt x="4034442" y="569875"/>
                  <a:pt x="3903662" y="569875"/>
                </a:cubicBezTo>
                <a:lnTo>
                  <a:pt x="236798" y="569875"/>
                </a:lnTo>
                <a:cubicBezTo>
                  <a:pt x="106018" y="569875"/>
                  <a:pt x="0" y="463857"/>
                  <a:pt x="0" y="333077"/>
                </a:cubicBezTo>
                <a:close/>
              </a:path>
            </a:pathLst>
          </a:cu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ko-KR" altLang="en-US" sz="1200" dirty="0" smtClean="0">
                <a:solidFill>
                  <a:schemeClr val="tx1"/>
                </a:solidFill>
              </a:rPr>
              <a:t>온도</a:t>
            </a:r>
            <a:r>
              <a:rPr lang="en-US" altLang="ko-KR" sz="1200" dirty="0" smtClean="0">
                <a:solidFill>
                  <a:schemeClr val="tx1"/>
                </a:solidFill>
              </a:rPr>
              <a:t>, </a:t>
            </a:r>
            <a:r>
              <a:rPr lang="ko-KR" altLang="en-US" sz="1200" dirty="0" smtClean="0">
                <a:solidFill>
                  <a:schemeClr val="tx1"/>
                </a:solidFill>
              </a:rPr>
              <a:t>강수량</a:t>
            </a:r>
            <a:r>
              <a:rPr lang="en-US" altLang="ko-KR" sz="1200" dirty="0" smtClean="0">
                <a:solidFill>
                  <a:schemeClr val="tx1"/>
                </a:solidFill>
              </a:rPr>
              <a:t>, </a:t>
            </a:r>
            <a:r>
              <a:rPr lang="ko-KR" altLang="en-US" sz="1200" dirty="0" smtClean="0">
                <a:solidFill>
                  <a:schemeClr val="tx1"/>
                </a:solidFill>
              </a:rPr>
              <a:t>합계 일사</a:t>
            </a:r>
            <a:r>
              <a:rPr lang="en-US" altLang="ko-KR" sz="1200" dirty="0" smtClean="0">
                <a:solidFill>
                  <a:schemeClr val="tx1"/>
                </a:solidFill>
              </a:rPr>
              <a:t>, PM10</a:t>
            </a:r>
            <a:endParaRPr lang="en-US" altLang="ko-KR" sz="1200" dirty="0">
              <a:solidFill>
                <a:schemeClr val="tx1"/>
              </a:solidFill>
            </a:endParaRPr>
          </a:p>
        </p:txBody>
      </p:sp>
      <p:pic>
        <p:nvPicPr>
          <p:cNvPr id="35" name="그림 34"/>
          <p:cNvPicPr>
            <a:picLocks/>
          </p:cNvPicPr>
          <p:nvPr/>
        </p:nvPicPr>
        <p:blipFill>
          <a:blip r:embed="rId4">
            <a:extLst>
              <a:ext uri="{28A0092B-C50C-407E-A947-70E740481C1C}">
                <a14:useLocalDpi xmlns:a14="http://schemas.microsoft.com/office/drawing/2010/main" val="0"/>
              </a:ext>
            </a:extLst>
          </a:blip>
          <a:stretch>
            <a:fillRect/>
          </a:stretch>
        </p:blipFill>
        <p:spPr>
          <a:xfrm>
            <a:off x="243706" y="3606346"/>
            <a:ext cx="3096000" cy="2114458"/>
          </a:xfrm>
          <a:prstGeom prst="rect">
            <a:avLst/>
          </a:prstGeom>
        </p:spPr>
      </p:pic>
      <p:sp>
        <p:nvSpPr>
          <p:cNvPr id="37" name="모서리가 둥근 직사각형 1"/>
          <p:cNvSpPr/>
          <p:nvPr/>
        </p:nvSpPr>
        <p:spPr>
          <a:xfrm>
            <a:off x="827584" y="3453050"/>
            <a:ext cx="2376264" cy="241546"/>
          </a:xfrm>
          <a:custGeom>
            <a:avLst/>
            <a:gdLst/>
            <a:ahLst/>
            <a:cxnLst/>
            <a:rect l="l" t="t" r="r" b="b"/>
            <a:pathLst>
              <a:path w="4140460" h="569875">
                <a:moveTo>
                  <a:pt x="0" y="0"/>
                </a:moveTo>
                <a:lnTo>
                  <a:pt x="4140460" y="0"/>
                </a:lnTo>
                <a:lnTo>
                  <a:pt x="4140460" y="333077"/>
                </a:lnTo>
                <a:cubicBezTo>
                  <a:pt x="4140460" y="463857"/>
                  <a:pt x="4034442" y="569875"/>
                  <a:pt x="3903662" y="569875"/>
                </a:cubicBezTo>
                <a:lnTo>
                  <a:pt x="236798" y="569875"/>
                </a:lnTo>
                <a:cubicBezTo>
                  <a:pt x="106018" y="569875"/>
                  <a:pt x="0" y="463857"/>
                  <a:pt x="0" y="333077"/>
                </a:cubicBezTo>
                <a:close/>
              </a:path>
            </a:pathLst>
          </a:cu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ko-KR" altLang="en-US" sz="1200" dirty="0" smtClean="0">
                <a:solidFill>
                  <a:schemeClr val="tx1"/>
                </a:solidFill>
              </a:rPr>
              <a:t>온도</a:t>
            </a:r>
            <a:r>
              <a:rPr lang="en-US" altLang="ko-KR" sz="1200" dirty="0" smtClean="0">
                <a:solidFill>
                  <a:schemeClr val="tx1"/>
                </a:solidFill>
              </a:rPr>
              <a:t>, </a:t>
            </a:r>
            <a:r>
              <a:rPr lang="ko-KR" altLang="en-US" sz="1200" dirty="0" smtClean="0">
                <a:solidFill>
                  <a:schemeClr val="tx1"/>
                </a:solidFill>
              </a:rPr>
              <a:t>강수량</a:t>
            </a:r>
            <a:r>
              <a:rPr lang="en-US" altLang="ko-KR" sz="1200" dirty="0" smtClean="0">
                <a:solidFill>
                  <a:schemeClr val="tx1"/>
                </a:solidFill>
              </a:rPr>
              <a:t>, </a:t>
            </a:r>
            <a:r>
              <a:rPr lang="ko-KR" altLang="en-US" sz="1200" dirty="0" smtClean="0">
                <a:solidFill>
                  <a:schemeClr val="tx1"/>
                </a:solidFill>
              </a:rPr>
              <a:t>합계 일사</a:t>
            </a:r>
            <a:r>
              <a:rPr lang="en-US" altLang="ko-KR" sz="1200" dirty="0" smtClean="0">
                <a:solidFill>
                  <a:schemeClr val="tx1"/>
                </a:solidFill>
              </a:rPr>
              <a:t>, PM2.5</a:t>
            </a:r>
            <a:endParaRPr lang="en-US" altLang="ko-KR" sz="1200" dirty="0">
              <a:solidFill>
                <a:schemeClr val="tx1"/>
              </a:solidFill>
            </a:endParaRPr>
          </a:p>
        </p:txBody>
      </p:sp>
      <p:pic>
        <p:nvPicPr>
          <p:cNvPr id="38" name="그림 37"/>
          <p:cNvPicPr>
            <a:picLocks/>
          </p:cNvPicPr>
          <p:nvPr/>
        </p:nvPicPr>
        <p:blipFill>
          <a:blip r:embed="rId5">
            <a:extLst>
              <a:ext uri="{28A0092B-C50C-407E-A947-70E740481C1C}">
                <a14:useLocalDpi xmlns:a14="http://schemas.microsoft.com/office/drawing/2010/main" val="0"/>
              </a:ext>
            </a:extLst>
          </a:blip>
          <a:stretch>
            <a:fillRect/>
          </a:stretch>
        </p:blipFill>
        <p:spPr>
          <a:xfrm>
            <a:off x="5796136" y="3606346"/>
            <a:ext cx="3096000" cy="2114458"/>
          </a:xfrm>
          <a:prstGeom prst="rect">
            <a:avLst/>
          </a:prstGeom>
        </p:spPr>
      </p:pic>
      <p:sp>
        <p:nvSpPr>
          <p:cNvPr id="42" name="모서리가 둥근 직사각형 1"/>
          <p:cNvSpPr/>
          <p:nvPr/>
        </p:nvSpPr>
        <p:spPr>
          <a:xfrm>
            <a:off x="6096868" y="3453050"/>
            <a:ext cx="2883061" cy="221414"/>
          </a:xfrm>
          <a:custGeom>
            <a:avLst/>
            <a:gdLst/>
            <a:ahLst/>
            <a:cxnLst/>
            <a:rect l="l" t="t" r="r" b="b"/>
            <a:pathLst>
              <a:path w="4140460" h="569875">
                <a:moveTo>
                  <a:pt x="0" y="0"/>
                </a:moveTo>
                <a:lnTo>
                  <a:pt x="4140460" y="0"/>
                </a:lnTo>
                <a:lnTo>
                  <a:pt x="4140460" y="333077"/>
                </a:lnTo>
                <a:cubicBezTo>
                  <a:pt x="4140460" y="463857"/>
                  <a:pt x="4034442" y="569875"/>
                  <a:pt x="3903662" y="569875"/>
                </a:cubicBezTo>
                <a:lnTo>
                  <a:pt x="236798" y="569875"/>
                </a:lnTo>
                <a:cubicBezTo>
                  <a:pt x="106018" y="569875"/>
                  <a:pt x="0" y="463857"/>
                  <a:pt x="0" y="333077"/>
                </a:cubicBezTo>
                <a:close/>
              </a:path>
            </a:pathLst>
          </a:cu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ko-KR" altLang="en-US" sz="1200" dirty="0" smtClean="0">
                <a:solidFill>
                  <a:schemeClr val="tx1"/>
                </a:solidFill>
              </a:rPr>
              <a:t>온도</a:t>
            </a:r>
            <a:r>
              <a:rPr lang="en-US" altLang="ko-KR" sz="1200" dirty="0" smtClean="0">
                <a:solidFill>
                  <a:schemeClr val="tx1"/>
                </a:solidFill>
              </a:rPr>
              <a:t>, </a:t>
            </a:r>
            <a:r>
              <a:rPr lang="ko-KR" altLang="en-US" sz="1200" dirty="0" smtClean="0">
                <a:solidFill>
                  <a:schemeClr val="tx1"/>
                </a:solidFill>
              </a:rPr>
              <a:t>강수량</a:t>
            </a:r>
            <a:r>
              <a:rPr lang="en-US" altLang="ko-KR" sz="1200" dirty="0" smtClean="0">
                <a:solidFill>
                  <a:schemeClr val="tx1"/>
                </a:solidFill>
              </a:rPr>
              <a:t>, </a:t>
            </a:r>
            <a:r>
              <a:rPr lang="ko-KR" altLang="en-US" sz="1200" dirty="0" smtClean="0">
                <a:solidFill>
                  <a:schemeClr val="tx1"/>
                </a:solidFill>
              </a:rPr>
              <a:t>합계 일사</a:t>
            </a:r>
            <a:r>
              <a:rPr lang="en-US" altLang="ko-KR" sz="1200" dirty="0" smtClean="0">
                <a:solidFill>
                  <a:schemeClr val="tx1"/>
                </a:solidFill>
              </a:rPr>
              <a:t>, PM2.5, PM10</a:t>
            </a:r>
            <a:endParaRPr lang="en-US" altLang="ko-KR" sz="1200" dirty="0">
              <a:solidFill>
                <a:schemeClr val="tx1"/>
              </a:solidFill>
            </a:endParaRPr>
          </a:p>
        </p:txBody>
      </p:sp>
      <p:sp>
        <p:nvSpPr>
          <p:cNvPr id="43" name="오른쪽 화살표 42"/>
          <p:cNvSpPr/>
          <p:nvPr/>
        </p:nvSpPr>
        <p:spPr>
          <a:xfrm>
            <a:off x="3380299" y="1136163"/>
            <a:ext cx="504056" cy="263400"/>
          </a:xfrm>
          <a:prstGeom prst="rightArrow">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45" name="표 44"/>
          <p:cNvGraphicFramePr>
            <a:graphicFrameLocks noGrp="1"/>
          </p:cNvGraphicFramePr>
          <p:nvPr>
            <p:extLst>
              <p:ext uri="{D42A27DB-BD31-4B8C-83A1-F6EECF244321}">
                <p14:modId xmlns:p14="http://schemas.microsoft.com/office/powerpoint/2010/main" val="1398944721"/>
              </p:ext>
            </p:extLst>
          </p:nvPr>
        </p:nvGraphicFramePr>
        <p:xfrm>
          <a:off x="4068710" y="1081507"/>
          <a:ext cx="1080000" cy="731520"/>
        </p:xfrm>
        <a:graphic>
          <a:graphicData uri="http://schemas.openxmlformats.org/drawingml/2006/table">
            <a:tbl>
              <a:tblPr firstRow="1" bandRow="1">
                <a:tableStyleId>{F5AB1C69-6EDB-4FF4-983F-18BD219EF322}</a:tableStyleId>
              </a:tblPr>
              <a:tblGrid>
                <a:gridCol w="1080000"/>
              </a:tblGrid>
              <a:tr h="315925">
                <a:tc>
                  <a:txBody>
                    <a:bodyPr/>
                    <a:lstStyle/>
                    <a:p>
                      <a:pPr algn="ctr" latinLnBrk="1"/>
                      <a:r>
                        <a:rPr lang="en-US" altLang="ko-KR" b="0" dirty="0" smtClean="0">
                          <a:solidFill>
                            <a:schemeClr val="tx1"/>
                          </a:solidFill>
                        </a:rPr>
                        <a:t>MAE</a:t>
                      </a:r>
                      <a:endParaRPr lang="ko-KR" altLang="en-US" b="0" dirty="0">
                        <a:solidFill>
                          <a:schemeClr val="tx1"/>
                        </a:solidFill>
                      </a:endParaRPr>
                    </a:p>
                  </a:txBody>
                  <a:tcPr/>
                </a:tc>
              </a:tr>
              <a:tr h="315925">
                <a:tc>
                  <a:txBody>
                    <a:bodyPr/>
                    <a:lstStyle/>
                    <a:p>
                      <a:pPr algn="ctr" latinLnBrk="1"/>
                      <a:r>
                        <a:rPr lang="en-US" altLang="ko-KR" dirty="0" smtClean="0"/>
                        <a:t>970</a:t>
                      </a:r>
                      <a:r>
                        <a:rPr lang="ko-KR" altLang="en-US" dirty="0" smtClean="0"/>
                        <a:t>원</a:t>
                      </a:r>
                      <a:endParaRPr lang="ko-KR" altLang="en-US" dirty="0"/>
                    </a:p>
                  </a:txBody>
                  <a:tcPr/>
                </a:tc>
              </a:tr>
            </a:tbl>
          </a:graphicData>
        </a:graphic>
      </p:graphicFrame>
      <p:sp>
        <p:nvSpPr>
          <p:cNvPr id="46" name="오른쪽 화살표 45"/>
          <p:cNvSpPr/>
          <p:nvPr/>
        </p:nvSpPr>
        <p:spPr>
          <a:xfrm>
            <a:off x="3380299" y="3703039"/>
            <a:ext cx="504056" cy="263400"/>
          </a:xfrm>
          <a:prstGeom prst="rightArrow">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47" name="표 46"/>
          <p:cNvGraphicFramePr>
            <a:graphicFrameLocks noGrp="1"/>
          </p:cNvGraphicFramePr>
          <p:nvPr>
            <p:extLst>
              <p:ext uri="{D42A27DB-BD31-4B8C-83A1-F6EECF244321}">
                <p14:modId xmlns:p14="http://schemas.microsoft.com/office/powerpoint/2010/main" val="195809843"/>
              </p:ext>
            </p:extLst>
          </p:nvPr>
        </p:nvGraphicFramePr>
        <p:xfrm>
          <a:off x="4068710" y="3693539"/>
          <a:ext cx="1080000" cy="731520"/>
        </p:xfrm>
        <a:graphic>
          <a:graphicData uri="http://schemas.openxmlformats.org/drawingml/2006/table">
            <a:tbl>
              <a:tblPr firstRow="1" bandRow="1">
                <a:tableStyleId>{F5AB1C69-6EDB-4FF4-983F-18BD219EF322}</a:tableStyleId>
              </a:tblPr>
              <a:tblGrid>
                <a:gridCol w="1080000"/>
              </a:tblGrid>
              <a:tr h="315925">
                <a:tc>
                  <a:txBody>
                    <a:bodyPr/>
                    <a:lstStyle/>
                    <a:p>
                      <a:pPr algn="ctr" latinLnBrk="1"/>
                      <a:r>
                        <a:rPr lang="en-US" altLang="ko-KR" b="0" dirty="0" smtClean="0">
                          <a:solidFill>
                            <a:schemeClr val="tx1"/>
                          </a:solidFill>
                        </a:rPr>
                        <a:t>MAE</a:t>
                      </a:r>
                      <a:endParaRPr lang="ko-KR" altLang="en-US" b="0" dirty="0">
                        <a:solidFill>
                          <a:schemeClr val="tx1"/>
                        </a:solidFill>
                      </a:endParaRPr>
                    </a:p>
                  </a:txBody>
                  <a:tcPr/>
                </a:tc>
              </a:tr>
              <a:tr h="315925">
                <a:tc>
                  <a:txBody>
                    <a:bodyPr/>
                    <a:lstStyle/>
                    <a:p>
                      <a:pPr algn="ctr" latinLnBrk="1"/>
                      <a:r>
                        <a:rPr lang="en-US" altLang="ko-KR" dirty="0" smtClean="0"/>
                        <a:t>758</a:t>
                      </a:r>
                      <a:r>
                        <a:rPr lang="ko-KR" altLang="en-US" dirty="0" smtClean="0"/>
                        <a:t>원</a:t>
                      </a:r>
                      <a:endParaRPr lang="ko-KR" altLang="en-US" dirty="0"/>
                    </a:p>
                  </a:txBody>
                  <a:tcPr/>
                </a:tc>
              </a:tr>
            </a:tbl>
          </a:graphicData>
        </a:graphic>
      </p:graphicFrame>
      <p:graphicFrame>
        <p:nvGraphicFramePr>
          <p:cNvPr id="48" name="표 47"/>
          <p:cNvGraphicFramePr>
            <a:graphicFrameLocks noGrp="1"/>
          </p:cNvGraphicFramePr>
          <p:nvPr>
            <p:extLst>
              <p:ext uri="{D42A27DB-BD31-4B8C-83A1-F6EECF244321}">
                <p14:modId xmlns:p14="http://schemas.microsoft.com/office/powerpoint/2010/main" val="861998304"/>
              </p:ext>
            </p:extLst>
          </p:nvPr>
        </p:nvGraphicFramePr>
        <p:xfrm>
          <a:off x="4068710" y="2525274"/>
          <a:ext cx="1080000" cy="731520"/>
        </p:xfrm>
        <a:graphic>
          <a:graphicData uri="http://schemas.openxmlformats.org/drawingml/2006/table">
            <a:tbl>
              <a:tblPr firstRow="1" bandRow="1">
                <a:tableStyleId>{F5AB1C69-6EDB-4FF4-983F-18BD219EF322}</a:tableStyleId>
              </a:tblPr>
              <a:tblGrid>
                <a:gridCol w="1080000"/>
              </a:tblGrid>
              <a:tr h="315925">
                <a:tc>
                  <a:txBody>
                    <a:bodyPr/>
                    <a:lstStyle/>
                    <a:p>
                      <a:pPr algn="ctr" latinLnBrk="1"/>
                      <a:r>
                        <a:rPr lang="en-US" altLang="ko-KR" b="0" dirty="0" smtClean="0">
                          <a:solidFill>
                            <a:schemeClr val="tx1"/>
                          </a:solidFill>
                        </a:rPr>
                        <a:t>MAE</a:t>
                      </a:r>
                      <a:endParaRPr lang="ko-KR" altLang="en-US" b="0" dirty="0">
                        <a:solidFill>
                          <a:schemeClr val="tx1"/>
                        </a:solidFill>
                      </a:endParaRPr>
                    </a:p>
                  </a:txBody>
                  <a:tcPr/>
                </a:tc>
              </a:tr>
              <a:tr h="315925">
                <a:tc>
                  <a:txBody>
                    <a:bodyPr/>
                    <a:lstStyle/>
                    <a:p>
                      <a:pPr algn="ctr" latinLnBrk="1"/>
                      <a:r>
                        <a:rPr lang="en-US" altLang="ko-KR" dirty="0" smtClean="0"/>
                        <a:t>905</a:t>
                      </a:r>
                      <a:r>
                        <a:rPr lang="ko-KR" altLang="en-US" dirty="0" smtClean="0"/>
                        <a:t>원</a:t>
                      </a:r>
                      <a:endParaRPr lang="ko-KR" altLang="en-US" dirty="0"/>
                    </a:p>
                  </a:txBody>
                  <a:tcPr/>
                </a:tc>
              </a:tr>
            </a:tbl>
          </a:graphicData>
        </a:graphic>
      </p:graphicFrame>
      <p:sp>
        <p:nvSpPr>
          <p:cNvPr id="49" name="오른쪽 화살표 48"/>
          <p:cNvSpPr/>
          <p:nvPr/>
        </p:nvSpPr>
        <p:spPr>
          <a:xfrm rot="10800000">
            <a:off x="5341510" y="2614380"/>
            <a:ext cx="504056" cy="263400"/>
          </a:xfrm>
          <a:prstGeom prst="rightArrow">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50" name="표 49"/>
          <p:cNvGraphicFramePr>
            <a:graphicFrameLocks noGrp="1"/>
          </p:cNvGraphicFramePr>
          <p:nvPr>
            <p:extLst>
              <p:ext uri="{D42A27DB-BD31-4B8C-83A1-F6EECF244321}">
                <p14:modId xmlns:p14="http://schemas.microsoft.com/office/powerpoint/2010/main" val="2220079008"/>
              </p:ext>
            </p:extLst>
          </p:nvPr>
        </p:nvGraphicFramePr>
        <p:xfrm>
          <a:off x="4068650" y="5061292"/>
          <a:ext cx="1080120" cy="731520"/>
        </p:xfrm>
        <a:graphic>
          <a:graphicData uri="http://schemas.openxmlformats.org/drawingml/2006/table">
            <a:tbl>
              <a:tblPr firstRow="1" bandRow="1">
                <a:tableStyleId>{F5AB1C69-6EDB-4FF4-983F-18BD219EF322}</a:tableStyleId>
              </a:tblPr>
              <a:tblGrid>
                <a:gridCol w="1080120"/>
              </a:tblGrid>
              <a:tr h="315925">
                <a:tc>
                  <a:txBody>
                    <a:bodyPr/>
                    <a:lstStyle/>
                    <a:p>
                      <a:pPr algn="ctr" latinLnBrk="1"/>
                      <a:r>
                        <a:rPr lang="en-US" altLang="ko-KR" b="0" dirty="0" smtClean="0">
                          <a:solidFill>
                            <a:schemeClr val="tx1"/>
                          </a:solidFill>
                        </a:rPr>
                        <a:t>MAE</a:t>
                      </a:r>
                      <a:endParaRPr lang="ko-KR" altLang="en-US" b="0" dirty="0">
                        <a:solidFill>
                          <a:schemeClr val="tx1"/>
                        </a:solidFill>
                      </a:endParaRPr>
                    </a:p>
                  </a:txBody>
                  <a:tcPr/>
                </a:tc>
              </a:tr>
              <a:tr h="315925">
                <a:tc>
                  <a:txBody>
                    <a:bodyPr/>
                    <a:lstStyle/>
                    <a:p>
                      <a:pPr algn="ctr" latinLnBrk="1"/>
                      <a:r>
                        <a:rPr lang="en-US" altLang="ko-KR" dirty="0" smtClean="0"/>
                        <a:t>1399</a:t>
                      </a:r>
                      <a:r>
                        <a:rPr lang="ko-KR" altLang="en-US" dirty="0" smtClean="0"/>
                        <a:t>원</a:t>
                      </a:r>
                      <a:endParaRPr lang="ko-KR" altLang="en-US" dirty="0"/>
                    </a:p>
                  </a:txBody>
                  <a:tcPr/>
                </a:tc>
              </a:tr>
            </a:tbl>
          </a:graphicData>
        </a:graphic>
      </p:graphicFrame>
      <p:sp>
        <p:nvSpPr>
          <p:cNvPr id="51" name="오른쪽 화살표 50"/>
          <p:cNvSpPr/>
          <p:nvPr/>
        </p:nvSpPr>
        <p:spPr>
          <a:xfrm rot="10800000">
            <a:off x="5341510" y="5133943"/>
            <a:ext cx="504056" cy="263400"/>
          </a:xfrm>
          <a:prstGeom prst="rightArrow">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2" name="직사각형 51"/>
          <p:cNvSpPr/>
          <p:nvPr/>
        </p:nvSpPr>
        <p:spPr>
          <a:xfrm>
            <a:off x="401752" y="5926078"/>
            <a:ext cx="8742248" cy="1200329"/>
          </a:xfrm>
          <a:prstGeom prst="rect">
            <a:avLst/>
          </a:prstGeom>
        </p:spPr>
        <p:txBody>
          <a:bodyPr wrap="square">
            <a:spAutoFit/>
          </a:bodyPr>
          <a:lstStyle/>
          <a:p>
            <a:pPr marL="285750" indent="-285750">
              <a:lnSpc>
                <a:spcPct val="150000"/>
              </a:lnSpc>
              <a:buFont typeface="Arial" pitchFamily="34" charset="0"/>
              <a:buChar char="•"/>
            </a:pPr>
            <a:r>
              <a:rPr lang="ko-KR" altLang="en-US" sz="1600" dirty="0">
                <a:latin typeface="돋움" pitchFamily="50" charset="-127"/>
                <a:ea typeface="돋움" pitchFamily="50" charset="-127"/>
              </a:rPr>
              <a:t>날씨 단독모델보다 미세먼지가 포함된 모델이 정확도가 높음</a:t>
            </a:r>
            <a:endParaRPr lang="en-US" altLang="ko-KR" sz="1600" dirty="0">
              <a:latin typeface="돋움" pitchFamily="50" charset="-127"/>
              <a:ea typeface="돋움" pitchFamily="50" charset="-127"/>
            </a:endParaRPr>
          </a:p>
          <a:p>
            <a:pPr marL="285750" indent="-285750">
              <a:lnSpc>
                <a:spcPct val="150000"/>
              </a:lnSpc>
              <a:buFont typeface="Arial" pitchFamily="34" charset="0"/>
              <a:buChar char="•"/>
            </a:pPr>
            <a:r>
              <a:rPr lang="en-US" altLang="ko-KR" sz="1600" dirty="0">
                <a:latin typeface="돋움" pitchFamily="50" charset="-127"/>
                <a:ea typeface="돋움" pitchFamily="50" charset="-127"/>
              </a:rPr>
              <a:t>PM2.5</a:t>
            </a:r>
            <a:r>
              <a:rPr lang="ko-KR" altLang="en-US" sz="1600" dirty="0">
                <a:latin typeface="돋움" pitchFamily="50" charset="-127"/>
                <a:ea typeface="돋움" pitchFamily="50" charset="-127"/>
              </a:rPr>
              <a:t> 모델이 가장 정확도가 높음</a:t>
            </a:r>
            <a:endParaRPr lang="en-US" altLang="ko-KR" sz="1600" dirty="0">
              <a:latin typeface="돋움" pitchFamily="50" charset="-127"/>
              <a:ea typeface="돋움" pitchFamily="50" charset="-127"/>
            </a:endParaRPr>
          </a:p>
          <a:p>
            <a:pPr marL="285750" indent="-285750">
              <a:lnSpc>
                <a:spcPct val="150000"/>
              </a:lnSpc>
              <a:buFontTx/>
              <a:buChar char="-"/>
            </a:pPr>
            <a:endParaRPr lang="en-US" altLang="ko-KR" sz="1600" dirty="0">
              <a:latin typeface="돋움" pitchFamily="50" charset="-127"/>
              <a:ea typeface="돋움" pitchFamily="50" charset="-127"/>
            </a:endParaRPr>
          </a:p>
        </p:txBody>
      </p:sp>
      <p:sp>
        <p:nvSpPr>
          <p:cNvPr id="22" name="TextBox 21"/>
          <p:cNvSpPr txBox="1"/>
          <p:nvPr/>
        </p:nvSpPr>
        <p:spPr>
          <a:xfrm>
            <a:off x="2906975" y="443379"/>
            <a:ext cx="1989647" cy="338554"/>
          </a:xfrm>
          <a:prstGeom prst="rect">
            <a:avLst/>
          </a:prstGeom>
          <a:noFill/>
        </p:spPr>
        <p:txBody>
          <a:bodyPr wrap="none" rtlCol="0">
            <a:spAutoFit/>
          </a:bodyPr>
          <a:lstStyle/>
          <a:p>
            <a:r>
              <a:rPr lang="en-US" altLang="ko-KR" sz="1600" dirty="0" smtClean="0">
                <a:latin typeface="맑은 고딕" pitchFamily="50" charset="-127"/>
                <a:ea typeface="맑은 고딕" pitchFamily="50" charset="-127"/>
              </a:rPr>
              <a:t>4-1. </a:t>
            </a:r>
            <a:r>
              <a:rPr lang="ko-KR" altLang="en-US" sz="1600" dirty="0" smtClean="0">
                <a:latin typeface="맑은 고딕" pitchFamily="50" charset="-127"/>
                <a:ea typeface="맑은 고딕" pitchFamily="50" charset="-127"/>
              </a:rPr>
              <a:t>가격 예측결과</a:t>
            </a:r>
            <a:endParaRPr lang="ko-KR" altLang="en-US" sz="1600" dirty="0">
              <a:latin typeface="맑은 고딕" pitchFamily="50" charset="-127"/>
              <a:ea typeface="맑은 고딕" pitchFamily="50" charset="-127"/>
            </a:endParaRPr>
          </a:p>
        </p:txBody>
      </p:sp>
      <p:grpSp>
        <p:nvGrpSpPr>
          <p:cNvPr id="23" name="그룹 22"/>
          <p:cNvGrpSpPr/>
          <p:nvPr/>
        </p:nvGrpSpPr>
        <p:grpSpPr>
          <a:xfrm>
            <a:off x="669491" y="257417"/>
            <a:ext cx="1963568" cy="925921"/>
            <a:chOff x="1470655" y="2366883"/>
            <a:chExt cx="1963568" cy="925921"/>
          </a:xfrm>
        </p:grpSpPr>
        <p:grpSp>
          <p:nvGrpSpPr>
            <p:cNvPr id="24" name="그룹 23"/>
            <p:cNvGrpSpPr/>
            <p:nvPr/>
          </p:nvGrpSpPr>
          <p:grpSpPr>
            <a:xfrm>
              <a:off x="1470655" y="2366883"/>
              <a:ext cx="747880" cy="925921"/>
              <a:chOff x="2181677" y="1319394"/>
              <a:chExt cx="747880" cy="925921"/>
            </a:xfrm>
          </p:grpSpPr>
          <p:sp>
            <p:nvSpPr>
              <p:cNvPr id="26" name="TextBox 25"/>
              <p:cNvSpPr txBox="1"/>
              <p:nvPr/>
            </p:nvSpPr>
            <p:spPr>
              <a:xfrm>
                <a:off x="2181677" y="1319394"/>
                <a:ext cx="439544" cy="646331"/>
              </a:xfrm>
              <a:prstGeom prst="rect">
                <a:avLst/>
              </a:prstGeom>
              <a:noFill/>
            </p:spPr>
            <p:txBody>
              <a:bodyPr wrap="none" rtlCol="0">
                <a:spAutoFit/>
              </a:bodyPr>
              <a:lstStyle/>
              <a:p>
                <a:r>
                  <a:rPr lang="en-US" altLang="ko-KR" sz="3600" dirty="0">
                    <a:latin typeface="맑은 고딕" pitchFamily="50" charset="-127"/>
                    <a:ea typeface="맑은 고딕" pitchFamily="50" charset="-127"/>
                  </a:rPr>
                  <a:t>4</a:t>
                </a:r>
                <a:endParaRPr lang="ko-KR" altLang="en-US" sz="3600" dirty="0">
                  <a:latin typeface="맑은 고딕" pitchFamily="50" charset="-127"/>
                  <a:ea typeface="맑은 고딕" pitchFamily="50" charset="-127"/>
                </a:endParaRPr>
              </a:p>
            </p:txBody>
          </p:sp>
          <p:sp>
            <p:nvSpPr>
              <p:cNvPr id="27" name="직각 삼각형 26"/>
              <p:cNvSpPr/>
              <p:nvPr/>
            </p:nvSpPr>
            <p:spPr>
              <a:xfrm rot="16200000">
                <a:off x="2620469" y="1936227"/>
                <a:ext cx="309088" cy="309088"/>
              </a:xfrm>
              <a:prstGeom prst="rtTriangle">
                <a:avLst/>
              </a:prstGeom>
              <a:solidFill>
                <a:schemeClr val="bg1"/>
              </a:solidFill>
              <a:ln>
                <a:noFill/>
              </a:ln>
              <a:effectLst>
                <a:outerShdw blurRad="152400" dist="482600" dir="13500000" algn="br" rotWithShape="0">
                  <a:prstClr val="black">
                    <a:alpha val="3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맑은 고딕" pitchFamily="50" charset="-127"/>
                  <a:ea typeface="맑은 고딕" pitchFamily="50" charset="-127"/>
                </a:endParaRPr>
              </a:p>
            </p:txBody>
          </p:sp>
          <p:sp>
            <p:nvSpPr>
              <p:cNvPr id="28" name="직각 삼각형 27"/>
              <p:cNvSpPr/>
              <p:nvPr/>
            </p:nvSpPr>
            <p:spPr>
              <a:xfrm rot="16200000">
                <a:off x="2210366" y="1538120"/>
                <a:ext cx="468052" cy="468052"/>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맑은 고딕" pitchFamily="50" charset="-127"/>
                  <a:ea typeface="맑은 고딕" pitchFamily="50" charset="-127"/>
                </a:endParaRPr>
              </a:p>
            </p:txBody>
          </p:sp>
        </p:grpSp>
        <p:sp>
          <p:nvSpPr>
            <p:cNvPr id="25" name="TextBox 24"/>
            <p:cNvSpPr txBox="1"/>
            <p:nvPr/>
          </p:nvSpPr>
          <p:spPr>
            <a:xfrm>
              <a:off x="1909447" y="2491290"/>
              <a:ext cx="1524776" cy="461665"/>
            </a:xfrm>
            <a:prstGeom prst="rect">
              <a:avLst/>
            </a:prstGeom>
            <a:noFill/>
          </p:spPr>
          <p:txBody>
            <a:bodyPr wrap="none" rtlCol="0">
              <a:spAutoFit/>
            </a:bodyPr>
            <a:lstStyle/>
            <a:p>
              <a:r>
                <a:rPr lang="ko-KR" altLang="en-US" sz="2400" dirty="0">
                  <a:solidFill>
                    <a:schemeClr val="accent6">
                      <a:lumMod val="75000"/>
                    </a:schemeClr>
                  </a:solidFill>
                  <a:latin typeface="맑은 고딕" pitchFamily="50" charset="-127"/>
                  <a:ea typeface="맑은 고딕" pitchFamily="50" charset="-127"/>
                </a:rPr>
                <a:t>분석 결과</a:t>
              </a:r>
            </a:p>
          </p:txBody>
        </p:sp>
      </p:grpSp>
      <p:sp>
        <p:nvSpPr>
          <p:cNvPr id="18" name="모서리가 둥근 직사각형 1"/>
          <p:cNvSpPr/>
          <p:nvPr/>
        </p:nvSpPr>
        <p:spPr>
          <a:xfrm>
            <a:off x="916968" y="941683"/>
            <a:ext cx="2197496" cy="241546"/>
          </a:xfrm>
          <a:custGeom>
            <a:avLst/>
            <a:gdLst/>
            <a:ahLst/>
            <a:cxnLst/>
            <a:rect l="l" t="t" r="r" b="b"/>
            <a:pathLst>
              <a:path w="4140460" h="569875">
                <a:moveTo>
                  <a:pt x="0" y="0"/>
                </a:moveTo>
                <a:lnTo>
                  <a:pt x="4140460" y="0"/>
                </a:lnTo>
                <a:lnTo>
                  <a:pt x="4140460" y="333077"/>
                </a:lnTo>
                <a:cubicBezTo>
                  <a:pt x="4140460" y="463857"/>
                  <a:pt x="4034442" y="569875"/>
                  <a:pt x="3903662" y="569875"/>
                </a:cubicBezTo>
                <a:lnTo>
                  <a:pt x="236798" y="569875"/>
                </a:lnTo>
                <a:cubicBezTo>
                  <a:pt x="106018" y="569875"/>
                  <a:pt x="0" y="463857"/>
                  <a:pt x="0" y="333077"/>
                </a:cubicBezTo>
                <a:close/>
              </a:path>
            </a:pathLst>
          </a:cu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ko-KR" altLang="en-US" sz="1200" dirty="0" smtClean="0">
                <a:solidFill>
                  <a:schemeClr val="tx1"/>
                </a:solidFill>
              </a:rPr>
              <a:t>온도</a:t>
            </a:r>
            <a:r>
              <a:rPr lang="en-US" altLang="ko-KR" sz="1200" dirty="0" smtClean="0">
                <a:solidFill>
                  <a:schemeClr val="tx1"/>
                </a:solidFill>
              </a:rPr>
              <a:t>, </a:t>
            </a:r>
            <a:r>
              <a:rPr lang="ko-KR" altLang="en-US" sz="1200" dirty="0" smtClean="0">
                <a:solidFill>
                  <a:schemeClr val="tx1"/>
                </a:solidFill>
              </a:rPr>
              <a:t>강수량</a:t>
            </a:r>
            <a:r>
              <a:rPr lang="en-US" altLang="ko-KR" sz="1200" dirty="0" smtClean="0">
                <a:solidFill>
                  <a:schemeClr val="tx1"/>
                </a:solidFill>
              </a:rPr>
              <a:t>, </a:t>
            </a:r>
            <a:r>
              <a:rPr lang="ko-KR" altLang="en-US" sz="1200" dirty="0" smtClean="0">
                <a:solidFill>
                  <a:schemeClr val="tx1"/>
                </a:solidFill>
              </a:rPr>
              <a:t>합계 일사</a:t>
            </a:r>
            <a:endParaRPr lang="en-US" altLang="ko-KR" sz="1200" dirty="0">
              <a:solidFill>
                <a:schemeClr val="tx1"/>
              </a:solidFill>
            </a:endParaRPr>
          </a:p>
        </p:txBody>
      </p:sp>
    </p:spTree>
    <p:extLst>
      <p:ext uri="{BB962C8B-B14F-4D97-AF65-F5344CB8AC3E}">
        <p14:creationId xmlns:p14="http://schemas.microsoft.com/office/powerpoint/2010/main" val="312301607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p:cNvSpPr/>
          <p:nvPr/>
        </p:nvSpPr>
        <p:spPr>
          <a:xfrm>
            <a:off x="109892" y="102118"/>
            <a:ext cx="8928992" cy="66247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4" name="모서리가 둥근 직사각형 1"/>
          <p:cNvSpPr/>
          <p:nvPr/>
        </p:nvSpPr>
        <p:spPr>
          <a:xfrm>
            <a:off x="6333083" y="941683"/>
            <a:ext cx="2376264" cy="241546"/>
          </a:xfrm>
          <a:custGeom>
            <a:avLst/>
            <a:gdLst/>
            <a:ahLst/>
            <a:cxnLst/>
            <a:rect l="l" t="t" r="r" b="b"/>
            <a:pathLst>
              <a:path w="4140460" h="569875">
                <a:moveTo>
                  <a:pt x="0" y="0"/>
                </a:moveTo>
                <a:lnTo>
                  <a:pt x="4140460" y="0"/>
                </a:lnTo>
                <a:lnTo>
                  <a:pt x="4140460" y="333077"/>
                </a:lnTo>
                <a:cubicBezTo>
                  <a:pt x="4140460" y="463857"/>
                  <a:pt x="4034442" y="569875"/>
                  <a:pt x="3903662" y="569875"/>
                </a:cubicBezTo>
                <a:lnTo>
                  <a:pt x="236798" y="569875"/>
                </a:lnTo>
                <a:cubicBezTo>
                  <a:pt x="106018" y="569875"/>
                  <a:pt x="0" y="463857"/>
                  <a:pt x="0" y="333077"/>
                </a:cubicBezTo>
                <a:close/>
              </a:path>
            </a:pathLst>
          </a:cu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ko-KR" altLang="en-US" sz="1200" dirty="0" smtClean="0">
                <a:solidFill>
                  <a:schemeClr val="tx1"/>
                </a:solidFill>
              </a:rPr>
              <a:t>온도</a:t>
            </a:r>
            <a:r>
              <a:rPr lang="en-US" altLang="ko-KR" sz="1200" dirty="0" smtClean="0">
                <a:solidFill>
                  <a:schemeClr val="tx1"/>
                </a:solidFill>
              </a:rPr>
              <a:t>, </a:t>
            </a:r>
            <a:r>
              <a:rPr lang="ko-KR" altLang="en-US" sz="1200" dirty="0" smtClean="0">
                <a:solidFill>
                  <a:schemeClr val="tx1"/>
                </a:solidFill>
              </a:rPr>
              <a:t>강수량</a:t>
            </a:r>
            <a:r>
              <a:rPr lang="en-US" altLang="ko-KR" sz="1200" dirty="0" smtClean="0">
                <a:solidFill>
                  <a:schemeClr val="tx1"/>
                </a:solidFill>
              </a:rPr>
              <a:t>, </a:t>
            </a:r>
            <a:r>
              <a:rPr lang="ko-KR" altLang="en-US" sz="1200" dirty="0" smtClean="0">
                <a:solidFill>
                  <a:schemeClr val="tx1"/>
                </a:solidFill>
              </a:rPr>
              <a:t>합계 일사</a:t>
            </a:r>
            <a:r>
              <a:rPr lang="en-US" altLang="ko-KR" sz="1200" dirty="0" smtClean="0">
                <a:solidFill>
                  <a:schemeClr val="tx1"/>
                </a:solidFill>
              </a:rPr>
              <a:t>, PM10</a:t>
            </a:r>
            <a:endParaRPr lang="en-US" altLang="ko-KR" sz="1200" dirty="0">
              <a:solidFill>
                <a:schemeClr val="tx1"/>
              </a:solidFill>
            </a:endParaRPr>
          </a:p>
        </p:txBody>
      </p:sp>
      <p:sp>
        <p:nvSpPr>
          <p:cNvPr id="37" name="모서리가 둥근 직사각형 1"/>
          <p:cNvSpPr/>
          <p:nvPr/>
        </p:nvSpPr>
        <p:spPr>
          <a:xfrm>
            <a:off x="789484" y="3481625"/>
            <a:ext cx="2376264" cy="241546"/>
          </a:xfrm>
          <a:custGeom>
            <a:avLst/>
            <a:gdLst/>
            <a:ahLst/>
            <a:cxnLst/>
            <a:rect l="l" t="t" r="r" b="b"/>
            <a:pathLst>
              <a:path w="4140460" h="569875">
                <a:moveTo>
                  <a:pt x="0" y="0"/>
                </a:moveTo>
                <a:lnTo>
                  <a:pt x="4140460" y="0"/>
                </a:lnTo>
                <a:lnTo>
                  <a:pt x="4140460" y="333077"/>
                </a:lnTo>
                <a:cubicBezTo>
                  <a:pt x="4140460" y="463857"/>
                  <a:pt x="4034442" y="569875"/>
                  <a:pt x="3903662" y="569875"/>
                </a:cubicBezTo>
                <a:lnTo>
                  <a:pt x="236798" y="569875"/>
                </a:lnTo>
                <a:cubicBezTo>
                  <a:pt x="106018" y="569875"/>
                  <a:pt x="0" y="463857"/>
                  <a:pt x="0" y="333077"/>
                </a:cubicBezTo>
                <a:close/>
              </a:path>
            </a:pathLst>
          </a:cu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ko-KR" altLang="en-US" sz="1200" dirty="0" smtClean="0">
                <a:solidFill>
                  <a:schemeClr val="tx1"/>
                </a:solidFill>
              </a:rPr>
              <a:t>온도</a:t>
            </a:r>
            <a:r>
              <a:rPr lang="en-US" altLang="ko-KR" sz="1200" dirty="0" smtClean="0">
                <a:solidFill>
                  <a:schemeClr val="tx1"/>
                </a:solidFill>
              </a:rPr>
              <a:t>, </a:t>
            </a:r>
            <a:r>
              <a:rPr lang="ko-KR" altLang="en-US" sz="1200" dirty="0" smtClean="0">
                <a:solidFill>
                  <a:schemeClr val="tx1"/>
                </a:solidFill>
              </a:rPr>
              <a:t>강수량</a:t>
            </a:r>
            <a:r>
              <a:rPr lang="en-US" altLang="ko-KR" sz="1200" dirty="0" smtClean="0">
                <a:solidFill>
                  <a:schemeClr val="tx1"/>
                </a:solidFill>
              </a:rPr>
              <a:t>, </a:t>
            </a:r>
            <a:r>
              <a:rPr lang="ko-KR" altLang="en-US" sz="1200" dirty="0" smtClean="0">
                <a:solidFill>
                  <a:schemeClr val="tx1"/>
                </a:solidFill>
              </a:rPr>
              <a:t>합계 일사</a:t>
            </a:r>
            <a:r>
              <a:rPr lang="en-US" altLang="ko-KR" sz="1200" dirty="0" smtClean="0">
                <a:solidFill>
                  <a:schemeClr val="tx1"/>
                </a:solidFill>
              </a:rPr>
              <a:t>, PM2.5</a:t>
            </a:r>
            <a:endParaRPr lang="en-US" altLang="ko-KR" sz="1200" dirty="0">
              <a:solidFill>
                <a:schemeClr val="tx1"/>
              </a:solidFill>
            </a:endParaRPr>
          </a:p>
        </p:txBody>
      </p:sp>
      <p:sp>
        <p:nvSpPr>
          <p:cNvPr id="42" name="모서리가 둥근 직사각형 1"/>
          <p:cNvSpPr/>
          <p:nvPr/>
        </p:nvSpPr>
        <p:spPr>
          <a:xfrm>
            <a:off x="6084168" y="3481625"/>
            <a:ext cx="2883061" cy="221414"/>
          </a:xfrm>
          <a:custGeom>
            <a:avLst/>
            <a:gdLst/>
            <a:ahLst/>
            <a:cxnLst/>
            <a:rect l="l" t="t" r="r" b="b"/>
            <a:pathLst>
              <a:path w="4140460" h="569875">
                <a:moveTo>
                  <a:pt x="0" y="0"/>
                </a:moveTo>
                <a:lnTo>
                  <a:pt x="4140460" y="0"/>
                </a:lnTo>
                <a:lnTo>
                  <a:pt x="4140460" y="333077"/>
                </a:lnTo>
                <a:cubicBezTo>
                  <a:pt x="4140460" y="463857"/>
                  <a:pt x="4034442" y="569875"/>
                  <a:pt x="3903662" y="569875"/>
                </a:cubicBezTo>
                <a:lnTo>
                  <a:pt x="236798" y="569875"/>
                </a:lnTo>
                <a:cubicBezTo>
                  <a:pt x="106018" y="569875"/>
                  <a:pt x="0" y="463857"/>
                  <a:pt x="0" y="333077"/>
                </a:cubicBezTo>
                <a:close/>
              </a:path>
            </a:pathLst>
          </a:cu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ko-KR" altLang="en-US" sz="1200" dirty="0" smtClean="0">
                <a:solidFill>
                  <a:schemeClr val="tx1"/>
                </a:solidFill>
              </a:rPr>
              <a:t>온도</a:t>
            </a:r>
            <a:r>
              <a:rPr lang="en-US" altLang="ko-KR" sz="1200" dirty="0" smtClean="0">
                <a:solidFill>
                  <a:schemeClr val="tx1"/>
                </a:solidFill>
              </a:rPr>
              <a:t>, </a:t>
            </a:r>
            <a:r>
              <a:rPr lang="ko-KR" altLang="en-US" sz="1200" dirty="0" smtClean="0">
                <a:solidFill>
                  <a:schemeClr val="tx1"/>
                </a:solidFill>
              </a:rPr>
              <a:t>강수량</a:t>
            </a:r>
            <a:r>
              <a:rPr lang="en-US" altLang="ko-KR" sz="1200" dirty="0" smtClean="0">
                <a:solidFill>
                  <a:schemeClr val="tx1"/>
                </a:solidFill>
              </a:rPr>
              <a:t>, </a:t>
            </a:r>
            <a:r>
              <a:rPr lang="ko-KR" altLang="en-US" sz="1200" dirty="0" smtClean="0">
                <a:solidFill>
                  <a:schemeClr val="tx1"/>
                </a:solidFill>
              </a:rPr>
              <a:t>합계 일사</a:t>
            </a:r>
            <a:r>
              <a:rPr lang="en-US" altLang="ko-KR" sz="1200" dirty="0" smtClean="0">
                <a:solidFill>
                  <a:schemeClr val="tx1"/>
                </a:solidFill>
              </a:rPr>
              <a:t>, PM2.5, PM10</a:t>
            </a:r>
            <a:endParaRPr lang="en-US" altLang="ko-KR" sz="1200" dirty="0">
              <a:solidFill>
                <a:schemeClr val="tx1"/>
              </a:solidFill>
            </a:endParaRPr>
          </a:p>
        </p:txBody>
      </p:sp>
      <p:sp>
        <p:nvSpPr>
          <p:cNvPr id="43" name="오른쪽 화살표 42"/>
          <p:cNvSpPr/>
          <p:nvPr/>
        </p:nvSpPr>
        <p:spPr>
          <a:xfrm>
            <a:off x="3380299" y="1136163"/>
            <a:ext cx="504056" cy="263400"/>
          </a:xfrm>
          <a:prstGeom prst="rightArrow">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45" name="표 44"/>
          <p:cNvGraphicFramePr>
            <a:graphicFrameLocks noGrp="1"/>
          </p:cNvGraphicFramePr>
          <p:nvPr>
            <p:extLst>
              <p:ext uri="{D42A27DB-BD31-4B8C-83A1-F6EECF244321}">
                <p14:modId xmlns:p14="http://schemas.microsoft.com/office/powerpoint/2010/main" val="4010917783"/>
              </p:ext>
            </p:extLst>
          </p:nvPr>
        </p:nvGraphicFramePr>
        <p:xfrm>
          <a:off x="4068710" y="1081507"/>
          <a:ext cx="1080000" cy="731520"/>
        </p:xfrm>
        <a:graphic>
          <a:graphicData uri="http://schemas.openxmlformats.org/drawingml/2006/table">
            <a:tbl>
              <a:tblPr firstRow="1" bandRow="1">
                <a:tableStyleId>{F5AB1C69-6EDB-4FF4-983F-18BD219EF322}</a:tableStyleId>
              </a:tblPr>
              <a:tblGrid>
                <a:gridCol w="1080000"/>
              </a:tblGrid>
              <a:tr h="315925">
                <a:tc>
                  <a:txBody>
                    <a:bodyPr/>
                    <a:lstStyle/>
                    <a:p>
                      <a:pPr algn="ctr" latinLnBrk="1"/>
                      <a:r>
                        <a:rPr lang="en-US" altLang="ko-KR" b="0" dirty="0" smtClean="0">
                          <a:solidFill>
                            <a:schemeClr val="tx1"/>
                          </a:solidFill>
                        </a:rPr>
                        <a:t>MAE</a:t>
                      </a:r>
                      <a:endParaRPr lang="ko-KR" altLang="en-US" b="0" dirty="0">
                        <a:solidFill>
                          <a:schemeClr val="tx1"/>
                        </a:solidFill>
                      </a:endParaRPr>
                    </a:p>
                  </a:txBody>
                  <a:tcPr/>
                </a:tc>
              </a:tr>
              <a:tr h="315925">
                <a:tc>
                  <a:txBody>
                    <a:bodyPr/>
                    <a:lstStyle/>
                    <a:p>
                      <a:pPr algn="ctr" latinLnBrk="1"/>
                      <a:r>
                        <a:rPr lang="en-US" altLang="ko-KR" dirty="0" smtClean="0"/>
                        <a:t>1406</a:t>
                      </a:r>
                      <a:r>
                        <a:rPr lang="ko-KR" altLang="en-US" dirty="0" smtClean="0"/>
                        <a:t>원</a:t>
                      </a:r>
                      <a:endParaRPr lang="ko-KR" altLang="en-US" dirty="0"/>
                    </a:p>
                  </a:txBody>
                  <a:tcPr/>
                </a:tc>
              </a:tr>
            </a:tbl>
          </a:graphicData>
        </a:graphic>
      </p:graphicFrame>
      <p:sp>
        <p:nvSpPr>
          <p:cNvPr id="46" name="오른쪽 화살표 45"/>
          <p:cNvSpPr/>
          <p:nvPr/>
        </p:nvSpPr>
        <p:spPr>
          <a:xfrm>
            <a:off x="3380299" y="3703039"/>
            <a:ext cx="504056" cy="263400"/>
          </a:xfrm>
          <a:prstGeom prst="rightArrow">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47" name="표 46"/>
          <p:cNvGraphicFramePr>
            <a:graphicFrameLocks noGrp="1"/>
          </p:cNvGraphicFramePr>
          <p:nvPr>
            <p:extLst>
              <p:ext uri="{D42A27DB-BD31-4B8C-83A1-F6EECF244321}">
                <p14:modId xmlns:p14="http://schemas.microsoft.com/office/powerpoint/2010/main" val="2315443366"/>
              </p:ext>
            </p:extLst>
          </p:nvPr>
        </p:nvGraphicFramePr>
        <p:xfrm>
          <a:off x="4068710" y="3693539"/>
          <a:ext cx="1080000" cy="731520"/>
        </p:xfrm>
        <a:graphic>
          <a:graphicData uri="http://schemas.openxmlformats.org/drawingml/2006/table">
            <a:tbl>
              <a:tblPr firstRow="1" bandRow="1">
                <a:tableStyleId>{F5AB1C69-6EDB-4FF4-983F-18BD219EF322}</a:tableStyleId>
              </a:tblPr>
              <a:tblGrid>
                <a:gridCol w="1080000"/>
              </a:tblGrid>
              <a:tr h="315925">
                <a:tc>
                  <a:txBody>
                    <a:bodyPr/>
                    <a:lstStyle/>
                    <a:p>
                      <a:pPr algn="ctr" latinLnBrk="1"/>
                      <a:r>
                        <a:rPr lang="en-US" altLang="ko-KR" b="0" dirty="0" smtClean="0">
                          <a:solidFill>
                            <a:schemeClr val="tx1"/>
                          </a:solidFill>
                        </a:rPr>
                        <a:t>MAE</a:t>
                      </a:r>
                      <a:endParaRPr lang="ko-KR" altLang="en-US" b="0" dirty="0">
                        <a:solidFill>
                          <a:schemeClr val="tx1"/>
                        </a:solidFill>
                      </a:endParaRPr>
                    </a:p>
                  </a:txBody>
                  <a:tcPr/>
                </a:tc>
              </a:tr>
              <a:tr h="315925">
                <a:tc>
                  <a:txBody>
                    <a:bodyPr/>
                    <a:lstStyle/>
                    <a:p>
                      <a:pPr algn="ctr" latinLnBrk="1"/>
                      <a:r>
                        <a:rPr lang="en-US" altLang="ko-KR" dirty="0" smtClean="0"/>
                        <a:t>767</a:t>
                      </a:r>
                      <a:r>
                        <a:rPr lang="ko-KR" altLang="en-US" dirty="0" smtClean="0"/>
                        <a:t>원</a:t>
                      </a:r>
                      <a:endParaRPr lang="ko-KR" altLang="en-US" dirty="0"/>
                    </a:p>
                  </a:txBody>
                  <a:tcPr/>
                </a:tc>
              </a:tr>
            </a:tbl>
          </a:graphicData>
        </a:graphic>
      </p:graphicFrame>
      <p:graphicFrame>
        <p:nvGraphicFramePr>
          <p:cNvPr id="48" name="표 47"/>
          <p:cNvGraphicFramePr>
            <a:graphicFrameLocks noGrp="1"/>
          </p:cNvGraphicFramePr>
          <p:nvPr>
            <p:extLst>
              <p:ext uri="{D42A27DB-BD31-4B8C-83A1-F6EECF244321}">
                <p14:modId xmlns:p14="http://schemas.microsoft.com/office/powerpoint/2010/main" val="2873632848"/>
              </p:ext>
            </p:extLst>
          </p:nvPr>
        </p:nvGraphicFramePr>
        <p:xfrm>
          <a:off x="4068710" y="2525274"/>
          <a:ext cx="1080000" cy="731520"/>
        </p:xfrm>
        <a:graphic>
          <a:graphicData uri="http://schemas.openxmlformats.org/drawingml/2006/table">
            <a:tbl>
              <a:tblPr firstRow="1" bandRow="1">
                <a:tableStyleId>{F5AB1C69-6EDB-4FF4-983F-18BD219EF322}</a:tableStyleId>
              </a:tblPr>
              <a:tblGrid>
                <a:gridCol w="1080000"/>
              </a:tblGrid>
              <a:tr h="315925">
                <a:tc>
                  <a:txBody>
                    <a:bodyPr/>
                    <a:lstStyle/>
                    <a:p>
                      <a:pPr algn="ctr" latinLnBrk="1"/>
                      <a:r>
                        <a:rPr lang="en-US" altLang="ko-KR" b="0" dirty="0" smtClean="0">
                          <a:solidFill>
                            <a:schemeClr val="tx1"/>
                          </a:solidFill>
                        </a:rPr>
                        <a:t>MAE</a:t>
                      </a:r>
                      <a:endParaRPr lang="ko-KR" altLang="en-US" b="0" dirty="0">
                        <a:solidFill>
                          <a:schemeClr val="tx1"/>
                        </a:solidFill>
                      </a:endParaRPr>
                    </a:p>
                  </a:txBody>
                  <a:tcPr/>
                </a:tc>
              </a:tr>
              <a:tr h="315925">
                <a:tc>
                  <a:txBody>
                    <a:bodyPr/>
                    <a:lstStyle/>
                    <a:p>
                      <a:pPr algn="ctr" latinLnBrk="1"/>
                      <a:r>
                        <a:rPr lang="en-US" altLang="ko-KR" dirty="0" smtClean="0"/>
                        <a:t>707</a:t>
                      </a:r>
                      <a:r>
                        <a:rPr lang="ko-KR" altLang="en-US" dirty="0" smtClean="0"/>
                        <a:t>원</a:t>
                      </a:r>
                      <a:endParaRPr lang="ko-KR" altLang="en-US" dirty="0"/>
                    </a:p>
                  </a:txBody>
                  <a:tcPr/>
                </a:tc>
              </a:tr>
            </a:tbl>
          </a:graphicData>
        </a:graphic>
      </p:graphicFrame>
      <p:sp>
        <p:nvSpPr>
          <p:cNvPr id="49" name="오른쪽 화살표 48"/>
          <p:cNvSpPr/>
          <p:nvPr/>
        </p:nvSpPr>
        <p:spPr>
          <a:xfrm rot="10800000">
            <a:off x="5341510" y="2614380"/>
            <a:ext cx="504056" cy="263400"/>
          </a:xfrm>
          <a:prstGeom prst="rightArrow">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50" name="표 49"/>
          <p:cNvGraphicFramePr>
            <a:graphicFrameLocks noGrp="1"/>
          </p:cNvGraphicFramePr>
          <p:nvPr>
            <p:extLst>
              <p:ext uri="{D42A27DB-BD31-4B8C-83A1-F6EECF244321}">
                <p14:modId xmlns:p14="http://schemas.microsoft.com/office/powerpoint/2010/main" val="3192476935"/>
              </p:ext>
            </p:extLst>
          </p:nvPr>
        </p:nvGraphicFramePr>
        <p:xfrm>
          <a:off x="4068650" y="5061292"/>
          <a:ext cx="1080120" cy="731520"/>
        </p:xfrm>
        <a:graphic>
          <a:graphicData uri="http://schemas.openxmlformats.org/drawingml/2006/table">
            <a:tbl>
              <a:tblPr firstRow="1" bandRow="1">
                <a:tableStyleId>{F5AB1C69-6EDB-4FF4-983F-18BD219EF322}</a:tableStyleId>
              </a:tblPr>
              <a:tblGrid>
                <a:gridCol w="1080120"/>
              </a:tblGrid>
              <a:tr h="315925">
                <a:tc>
                  <a:txBody>
                    <a:bodyPr/>
                    <a:lstStyle/>
                    <a:p>
                      <a:pPr algn="ctr" latinLnBrk="1"/>
                      <a:r>
                        <a:rPr lang="en-US" altLang="ko-KR" b="0" dirty="0" smtClean="0">
                          <a:solidFill>
                            <a:schemeClr val="tx1"/>
                          </a:solidFill>
                        </a:rPr>
                        <a:t>MAE</a:t>
                      </a:r>
                      <a:endParaRPr lang="ko-KR" altLang="en-US" b="0" dirty="0">
                        <a:solidFill>
                          <a:schemeClr val="tx1"/>
                        </a:solidFill>
                      </a:endParaRPr>
                    </a:p>
                  </a:txBody>
                  <a:tcPr/>
                </a:tc>
              </a:tr>
              <a:tr h="315925">
                <a:tc>
                  <a:txBody>
                    <a:bodyPr/>
                    <a:lstStyle/>
                    <a:p>
                      <a:pPr algn="ctr" latinLnBrk="1"/>
                      <a:r>
                        <a:rPr lang="en-US" altLang="ko-KR" dirty="0" smtClean="0"/>
                        <a:t>1329</a:t>
                      </a:r>
                      <a:r>
                        <a:rPr lang="ko-KR" altLang="en-US" dirty="0" smtClean="0"/>
                        <a:t>원</a:t>
                      </a:r>
                      <a:endParaRPr lang="ko-KR" altLang="en-US" dirty="0"/>
                    </a:p>
                  </a:txBody>
                  <a:tcPr/>
                </a:tc>
              </a:tr>
            </a:tbl>
          </a:graphicData>
        </a:graphic>
      </p:graphicFrame>
      <p:sp>
        <p:nvSpPr>
          <p:cNvPr id="51" name="오른쪽 화살표 50"/>
          <p:cNvSpPr/>
          <p:nvPr/>
        </p:nvSpPr>
        <p:spPr>
          <a:xfrm rot="10800000">
            <a:off x="5341510" y="5133943"/>
            <a:ext cx="504056" cy="263400"/>
          </a:xfrm>
          <a:prstGeom prst="rightArrow">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2" name="직사각형 51"/>
          <p:cNvSpPr/>
          <p:nvPr/>
        </p:nvSpPr>
        <p:spPr>
          <a:xfrm>
            <a:off x="401752" y="5926078"/>
            <a:ext cx="8742248" cy="1200329"/>
          </a:xfrm>
          <a:prstGeom prst="rect">
            <a:avLst/>
          </a:prstGeom>
        </p:spPr>
        <p:txBody>
          <a:bodyPr wrap="square">
            <a:spAutoFit/>
          </a:bodyPr>
          <a:lstStyle/>
          <a:p>
            <a:pPr marL="285750" indent="-285750">
              <a:lnSpc>
                <a:spcPct val="150000"/>
              </a:lnSpc>
              <a:buFont typeface="Arial" pitchFamily="34" charset="0"/>
              <a:buChar char="•"/>
            </a:pPr>
            <a:r>
              <a:rPr lang="ko-KR" altLang="en-US" sz="1600" dirty="0">
                <a:latin typeface="돋움" pitchFamily="50" charset="-127"/>
                <a:ea typeface="돋움" pitchFamily="50" charset="-127"/>
              </a:rPr>
              <a:t>날씨 단독모델보다 미세먼지가 포함된 모델이 정확도가 높음</a:t>
            </a:r>
            <a:endParaRPr lang="en-US" altLang="ko-KR" sz="1600" dirty="0">
              <a:latin typeface="돋움" pitchFamily="50" charset="-127"/>
              <a:ea typeface="돋움" pitchFamily="50" charset="-127"/>
            </a:endParaRPr>
          </a:p>
          <a:p>
            <a:pPr marL="285750" indent="-285750">
              <a:lnSpc>
                <a:spcPct val="150000"/>
              </a:lnSpc>
              <a:buFont typeface="Arial" pitchFamily="34" charset="0"/>
              <a:buChar char="•"/>
            </a:pPr>
            <a:r>
              <a:rPr lang="en-US" altLang="ko-KR" sz="1600" dirty="0">
                <a:latin typeface="돋움" pitchFamily="50" charset="-127"/>
                <a:ea typeface="돋움" pitchFamily="50" charset="-127"/>
              </a:rPr>
              <a:t>PM10 </a:t>
            </a:r>
            <a:r>
              <a:rPr lang="ko-KR" altLang="en-US" sz="1600" dirty="0">
                <a:latin typeface="돋움" pitchFamily="50" charset="-127"/>
                <a:ea typeface="돋움" pitchFamily="50" charset="-127"/>
              </a:rPr>
              <a:t>모델이 가장 정확도가 높음</a:t>
            </a:r>
            <a:endParaRPr lang="en-US" altLang="ko-KR" sz="1600" dirty="0">
              <a:latin typeface="돋움" pitchFamily="50" charset="-127"/>
              <a:ea typeface="돋움" pitchFamily="50" charset="-127"/>
            </a:endParaRPr>
          </a:p>
          <a:p>
            <a:pPr marL="285750" indent="-285750">
              <a:lnSpc>
                <a:spcPct val="150000"/>
              </a:lnSpc>
              <a:buFontTx/>
              <a:buChar char="-"/>
            </a:pPr>
            <a:endParaRPr lang="en-US" altLang="ko-KR" sz="1600" dirty="0">
              <a:latin typeface="돋움" pitchFamily="50" charset="-127"/>
              <a:ea typeface="돋움" pitchFamily="50" charset="-127"/>
            </a:endParaRPr>
          </a:p>
        </p:txBody>
      </p:sp>
      <p:pic>
        <p:nvPicPr>
          <p:cNvPr id="5" name="그림 4"/>
          <p:cNvPicPr>
            <a:picLocks/>
          </p:cNvPicPr>
          <p:nvPr/>
        </p:nvPicPr>
        <p:blipFill>
          <a:blip r:embed="rId3">
            <a:extLst>
              <a:ext uri="{28A0092B-C50C-407E-A947-70E740481C1C}">
                <a14:useLocalDpi xmlns:a14="http://schemas.microsoft.com/office/drawing/2010/main" val="0"/>
              </a:ext>
            </a:extLst>
          </a:blip>
          <a:stretch>
            <a:fillRect/>
          </a:stretch>
        </p:blipFill>
        <p:spPr>
          <a:xfrm>
            <a:off x="257108" y="1138346"/>
            <a:ext cx="3096000" cy="2113200"/>
          </a:xfrm>
          <a:prstGeom prst="rect">
            <a:avLst/>
          </a:prstGeom>
        </p:spPr>
      </p:pic>
      <p:pic>
        <p:nvPicPr>
          <p:cNvPr id="6" name="그림 5"/>
          <p:cNvPicPr>
            <a:picLocks/>
          </p:cNvPicPr>
          <p:nvPr/>
        </p:nvPicPr>
        <p:blipFill>
          <a:blip r:embed="rId4">
            <a:extLst>
              <a:ext uri="{28A0092B-C50C-407E-A947-70E740481C1C}">
                <a14:useLocalDpi xmlns:a14="http://schemas.microsoft.com/office/drawing/2010/main" val="0"/>
              </a:ext>
            </a:extLst>
          </a:blip>
          <a:stretch>
            <a:fillRect/>
          </a:stretch>
        </p:blipFill>
        <p:spPr>
          <a:xfrm>
            <a:off x="5812740" y="1132988"/>
            <a:ext cx="3096000" cy="2113200"/>
          </a:xfrm>
          <a:prstGeom prst="rect">
            <a:avLst/>
          </a:prstGeom>
        </p:spPr>
      </p:pic>
      <p:pic>
        <p:nvPicPr>
          <p:cNvPr id="7" name="그림 6"/>
          <p:cNvPicPr>
            <a:picLocks/>
          </p:cNvPicPr>
          <p:nvPr/>
        </p:nvPicPr>
        <p:blipFill>
          <a:blip r:embed="rId5">
            <a:extLst>
              <a:ext uri="{28A0092B-C50C-407E-A947-70E740481C1C}">
                <a14:useLocalDpi xmlns:a14="http://schemas.microsoft.com/office/drawing/2010/main" val="0"/>
              </a:ext>
            </a:extLst>
          </a:blip>
          <a:stretch>
            <a:fillRect/>
          </a:stretch>
        </p:blipFill>
        <p:spPr>
          <a:xfrm>
            <a:off x="257108" y="3695353"/>
            <a:ext cx="3096000" cy="2113200"/>
          </a:xfrm>
          <a:prstGeom prst="rect">
            <a:avLst/>
          </a:prstGeom>
        </p:spPr>
      </p:pic>
      <p:pic>
        <p:nvPicPr>
          <p:cNvPr id="8" name="그림 7"/>
          <p:cNvPicPr>
            <a:picLocks/>
          </p:cNvPicPr>
          <p:nvPr/>
        </p:nvPicPr>
        <p:blipFill>
          <a:blip r:embed="rId6">
            <a:extLst>
              <a:ext uri="{28A0092B-C50C-407E-A947-70E740481C1C}">
                <a14:useLocalDpi xmlns:a14="http://schemas.microsoft.com/office/drawing/2010/main" val="0"/>
              </a:ext>
            </a:extLst>
          </a:blip>
          <a:stretch>
            <a:fillRect/>
          </a:stretch>
        </p:blipFill>
        <p:spPr>
          <a:xfrm>
            <a:off x="5812740" y="3695353"/>
            <a:ext cx="3096000" cy="2113200"/>
          </a:xfrm>
          <a:prstGeom prst="rect">
            <a:avLst/>
          </a:prstGeom>
        </p:spPr>
      </p:pic>
      <p:sp>
        <p:nvSpPr>
          <p:cNvPr id="22" name="TextBox 21"/>
          <p:cNvSpPr txBox="1"/>
          <p:nvPr/>
        </p:nvSpPr>
        <p:spPr>
          <a:xfrm>
            <a:off x="2906975" y="443379"/>
            <a:ext cx="1989647" cy="338554"/>
          </a:xfrm>
          <a:prstGeom prst="rect">
            <a:avLst/>
          </a:prstGeom>
          <a:noFill/>
        </p:spPr>
        <p:txBody>
          <a:bodyPr wrap="none" rtlCol="0">
            <a:spAutoFit/>
          </a:bodyPr>
          <a:lstStyle/>
          <a:p>
            <a:r>
              <a:rPr lang="en-US" altLang="ko-KR" sz="1600" dirty="0" smtClean="0">
                <a:latin typeface="맑은 고딕" pitchFamily="50" charset="-127"/>
                <a:ea typeface="맑은 고딕" pitchFamily="50" charset="-127"/>
              </a:rPr>
              <a:t>4-1. </a:t>
            </a:r>
            <a:r>
              <a:rPr lang="ko-KR" altLang="en-US" sz="1600" dirty="0" smtClean="0">
                <a:latin typeface="맑은 고딕" pitchFamily="50" charset="-127"/>
                <a:ea typeface="맑은 고딕" pitchFamily="50" charset="-127"/>
              </a:rPr>
              <a:t>가격 예측결과</a:t>
            </a:r>
            <a:endParaRPr lang="ko-KR" altLang="en-US" sz="1600" dirty="0">
              <a:latin typeface="맑은 고딕" pitchFamily="50" charset="-127"/>
              <a:ea typeface="맑은 고딕" pitchFamily="50" charset="-127"/>
            </a:endParaRPr>
          </a:p>
        </p:txBody>
      </p:sp>
      <p:grpSp>
        <p:nvGrpSpPr>
          <p:cNvPr id="23" name="그룹 22"/>
          <p:cNvGrpSpPr/>
          <p:nvPr/>
        </p:nvGrpSpPr>
        <p:grpSpPr>
          <a:xfrm>
            <a:off x="669491" y="257417"/>
            <a:ext cx="1963568" cy="925921"/>
            <a:chOff x="1470655" y="2366883"/>
            <a:chExt cx="1963568" cy="925921"/>
          </a:xfrm>
        </p:grpSpPr>
        <p:grpSp>
          <p:nvGrpSpPr>
            <p:cNvPr id="24" name="그룹 23"/>
            <p:cNvGrpSpPr/>
            <p:nvPr/>
          </p:nvGrpSpPr>
          <p:grpSpPr>
            <a:xfrm>
              <a:off x="1470655" y="2366883"/>
              <a:ext cx="747880" cy="925921"/>
              <a:chOff x="2181677" y="1319394"/>
              <a:chExt cx="747880" cy="925921"/>
            </a:xfrm>
          </p:grpSpPr>
          <p:sp>
            <p:nvSpPr>
              <p:cNvPr id="26" name="TextBox 25"/>
              <p:cNvSpPr txBox="1"/>
              <p:nvPr/>
            </p:nvSpPr>
            <p:spPr>
              <a:xfrm>
                <a:off x="2181677" y="1319394"/>
                <a:ext cx="439544" cy="646331"/>
              </a:xfrm>
              <a:prstGeom prst="rect">
                <a:avLst/>
              </a:prstGeom>
              <a:noFill/>
            </p:spPr>
            <p:txBody>
              <a:bodyPr wrap="none" rtlCol="0">
                <a:spAutoFit/>
              </a:bodyPr>
              <a:lstStyle/>
              <a:p>
                <a:r>
                  <a:rPr lang="en-US" altLang="ko-KR" sz="3600" dirty="0">
                    <a:latin typeface="맑은 고딕" pitchFamily="50" charset="-127"/>
                    <a:ea typeface="맑은 고딕" pitchFamily="50" charset="-127"/>
                  </a:rPr>
                  <a:t>4</a:t>
                </a:r>
                <a:endParaRPr lang="ko-KR" altLang="en-US" sz="3600" dirty="0">
                  <a:latin typeface="맑은 고딕" pitchFamily="50" charset="-127"/>
                  <a:ea typeface="맑은 고딕" pitchFamily="50" charset="-127"/>
                </a:endParaRPr>
              </a:p>
            </p:txBody>
          </p:sp>
          <p:sp>
            <p:nvSpPr>
              <p:cNvPr id="27" name="직각 삼각형 26"/>
              <p:cNvSpPr/>
              <p:nvPr/>
            </p:nvSpPr>
            <p:spPr>
              <a:xfrm rot="16200000">
                <a:off x="2620469" y="1936227"/>
                <a:ext cx="309088" cy="309088"/>
              </a:xfrm>
              <a:prstGeom prst="rtTriangle">
                <a:avLst/>
              </a:prstGeom>
              <a:solidFill>
                <a:schemeClr val="bg1"/>
              </a:solidFill>
              <a:ln>
                <a:noFill/>
              </a:ln>
              <a:effectLst>
                <a:outerShdw blurRad="152400" dist="482600" dir="13500000" algn="br" rotWithShape="0">
                  <a:prstClr val="black">
                    <a:alpha val="3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맑은 고딕" pitchFamily="50" charset="-127"/>
                  <a:ea typeface="맑은 고딕" pitchFamily="50" charset="-127"/>
                </a:endParaRPr>
              </a:p>
            </p:txBody>
          </p:sp>
          <p:sp>
            <p:nvSpPr>
              <p:cNvPr id="28" name="직각 삼각형 27"/>
              <p:cNvSpPr/>
              <p:nvPr/>
            </p:nvSpPr>
            <p:spPr>
              <a:xfrm rot="16200000">
                <a:off x="2210366" y="1538120"/>
                <a:ext cx="468052" cy="468052"/>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맑은 고딕" pitchFamily="50" charset="-127"/>
                  <a:ea typeface="맑은 고딕" pitchFamily="50" charset="-127"/>
                </a:endParaRPr>
              </a:p>
            </p:txBody>
          </p:sp>
        </p:grpSp>
        <p:sp>
          <p:nvSpPr>
            <p:cNvPr id="25" name="TextBox 24"/>
            <p:cNvSpPr txBox="1"/>
            <p:nvPr/>
          </p:nvSpPr>
          <p:spPr>
            <a:xfrm>
              <a:off x="1909447" y="2491290"/>
              <a:ext cx="1524776" cy="461665"/>
            </a:xfrm>
            <a:prstGeom prst="rect">
              <a:avLst/>
            </a:prstGeom>
            <a:noFill/>
          </p:spPr>
          <p:txBody>
            <a:bodyPr wrap="none" rtlCol="0">
              <a:spAutoFit/>
            </a:bodyPr>
            <a:lstStyle/>
            <a:p>
              <a:r>
                <a:rPr lang="ko-KR" altLang="en-US" sz="2400" dirty="0">
                  <a:solidFill>
                    <a:schemeClr val="accent6">
                      <a:lumMod val="75000"/>
                    </a:schemeClr>
                  </a:solidFill>
                  <a:latin typeface="맑은 고딕" pitchFamily="50" charset="-127"/>
                  <a:ea typeface="맑은 고딕" pitchFamily="50" charset="-127"/>
                </a:rPr>
                <a:t>분석 결과</a:t>
              </a:r>
            </a:p>
          </p:txBody>
        </p:sp>
      </p:grpSp>
      <p:sp>
        <p:nvSpPr>
          <p:cNvPr id="18" name="모서리가 둥근 직사각형 1"/>
          <p:cNvSpPr/>
          <p:nvPr/>
        </p:nvSpPr>
        <p:spPr>
          <a:xfrm>
            <a:off x="916968" y="941683"/>
            <a:ext cx="2197496" cy="241546"/>
          </a:xfrm>
          <a:custGeom>
            <a:avLst/>
            <a:gdLst/>
            <a:ahLst/>
            <a:cxnLst/>
            <a:rect l="l" t="t" r="r" b="b"/>
            <a:pathLst>
              <a:path w="4140460" h="569875">
                <a:moveTo>
                  <a:pt x="0" y="0"/>
                </a:moveTo>
                <a:lnTo>
                  <a:pt x="4140460" y="0"/>
                </a:lnTo>
                <a:lnTo>
                  <a:pt x="4140460" y="333077"/>
                </a:lnTo>
                <a:cubicBezTo>
                  <a:pt x="4140460" y="463857"/>
                  <a:pt x="4034442" y="569875"/>
                  <a:pt x="3903662" y="569875"/>
                </a:cubicBezTo>
                <a:lnTo>
                  <a:pt x="236798" y="569875"/>
                </a:lnTo>
                <a:cubicBezTo>
                  <a:pt x="106018" y="569875"/>
                  <a:pt x="0" y="463857"/>
                  <a:pt x="0" y="333077"/>
                </a:cubicBezTo>
                <a:close/>
              </a:path>
            </a:pathLst>
          </a:cu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ko-KR" altLang="en-US" sz="1200" dirty="0" smtClean="0">
                <a:solidFill>
                  <a:schemeClr val="tx1"/>
                </a:solidFill>
              </a:rPr>
              <a:t>온도</a:t>
            </a:r>
            <a:r>
              <a:rPr lang="en-US" altLang="ko-KR" sz="1200" dirty="0" smtClean="0">
                <a:solidFill>
                  <a:schemeClr val="tx1"/>
                </a:solidFill>
              </a:rPr>
              <a:t>, </a:t>
            </a:r>
            <a:r>
              <a:rPr lang="ko-KR" altLang="en-US" sz="1200" dirty="0" smtClean="0">
                <a:solidFill>
                  <a:schemeClr val="tx1"/>
                </a:solidFill>
              </a:rPr>
              <a:t>강수량</a:t>
            </a:r>
            <a:r>
              <a:rPr lang="en-US" altLang="ko-KR" sz="1200" dirty="0" smtClean="0">
                <a:solidFill>
                  <a:schemeClr val="tx1"/>
                </a:solidFill>
              </a:rPr>
              <a:t>, </a:t>
            </a:r>
            <a:r>
              <a:rPr lang="ko-KR" altLang="en-US" sz="1200" dirty="0" smtClean="0">
                <a:solidFill>
                  <a:schemeClr val="tx1"/>
                </a:solidFill>
              </a:rPr>
              <a:t>합계 일사</a:t>
            </a:r>
            <a:endParaRPr lang="en-US" altLang="ko-KR" sz="1200" dirty="0">
              <a:solidFill>
                <a:schemeClr val="tx1"/>
              </a:solidFill>
            </a:endParaRPr>
          </a:p>
        </p:txBody>
      </p:sp>
    </p:spTree>
    <p:extLst>
      <p:ext uri="{BB962C8B-B14F-4D97-AF65-F5344CB8AC3E}">
        <p14:creationId xmlns:p14="http://schemas.microsoft.com/office/powerpoint/2010/main" val="306804477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p:cNvSpPr/>
          <p:nvPr/>
        </p:nvSpPr>
        <p:spPr>
          <a:xfrm>
            <a:off x="109892" y="102118"/>
            <a:ext cx="8928992" cy="66247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9" name="TextBox 8"/>
          <p:cNvSpPr txBox="1"/>
          <p:nvPr/>
        </p:nvSpPr>
        <p:spPr>
          <a:xfrm>
            <a:off x="273348" y="4812587"/>
            <a:ext cx="8640960" cy="1815882"/>
          </a:xfrm>
          <a:prstGeom prst="rect">
            <a:avLst/>
          </a:prstGeom>
          <a:noFill/>
        </p:spPr>
        <p:txBody>
          <a:bodyPr wrap="square" rtlCol="0">
            <a:spAutoFit/>
          </a:bodyPr>
          <a:lstStyle/>
          <a:p>
            <a:pPr marL="285750" indent="-285750">
              <a:lnSpc>
                <a:spcPct val="150000"/>
              </a:lnSpc>
              <a:buFont typeface="Arial" pitchFamily="34" charset="0"/>
              <a:buChar char="•"/>
            </a:pPr>
            <a:r>
              <a:rPr lang="en-US" altLang="ko-KR" sz="1600" dirty="0" smtClean="0">
                <a:latin typeface="돋움" pitchFamily="50" charset="-127"/>
                <a:ea typeface="돋움" pitchFamily="50" charset="-127"/>
              </a:rPr>
              <a:t>6</a:t>
            </a:r>
            <a:r>
              <a:rPr lang="ko-KR" altLang="en-US" sz="1600" dirty="0">
                <a:latin typeface="돋움" pitchFamily="50" charset="-127"/>
                <a:ea typeface="돋움" pitchFamily="50" charset="-127"/>
              </a:rPr>
              <a:t>월 이후는 폭염 및 장마 등 외부요인의 영향으로 예측 정확도가 떨어짐</a:t>
            </a:r>
            <a:endParaRPr lang="en-US" altLang="ko-KR" sz="1600" dirty="0">
              <a:latin typeface="돋움" pitchFamily="50" charset="-127"/>
              <a:ea typeface="돋움" pitchFamily="50" charset="-127"/>
            </a:endParaRPr>
          </a:p>
          <a:p>
            <a:pPr marL="285750" indent="-285750">
              <a:lnSpc>
                <a:spcPct val="150000"/>
              </a:lnSpc>
              <a:buFont typeface="Arial" pitchFamily="34" charset="0"/>
              <a:buChar char="•"/>
            </a:pPr>
            <a:r>
              <a:rPr lang="ko-KR" altLang="en-US" sz="1600" dirty="0">
                <a:latin typeface="돋움" pitchFamily="50" charset="-127"/>
                <a:ea typeface="돋움" pitchFamily="50" charset="-127"/>
              </a:rPr>
              <a:t>지역별로 미세먼지요소가 미치는 영향이 조금씩 다름 </a:t>
            </a:r>
            <a:endParaRPr lang="en-US" altLang="ko-KR" sz="1600" dirty="0">
              <a:latin typeface="돋움" pitchFamily="50" charset="-127"/>
              <a:ea typeface="돋움" pitchFamily="50" charset="-127"/>
            </a:endParaRPr>
          </a:p>
          <a:p>
            <a:pPr marL="742950" lvl="1" indent="-285750">
              <a:lnSpc>
                <a:spcPct val="150000"/>
              </a:lnSpc>
              <a:buFont typeface="Arial" pitchFamily="34" charset="0"/>
              <a:buChar char="•"/>
            </a:pPr>
            <a:r>
              <a:rPr lang="ko-KR" altLang="en-US" sz="1500" dirty="0" smtClean="0">
                <a:latin typeface="돋움" pitchFamily="50" charset="-127"/>
                <a:ea typeface="돋움" pitchFamily="50" charset="-127"/>
                <a:sym typeface="Wingdings" pitchFamily="2" charset="2"/>
              </a:rPr>
              <a:t>지역별로 </a:t>
            </a:r>
            <a:r>
              <a:rPr lang="ko-KR" altLang="en-US" sz="1500" dirty="0">
                <a:latin typeface="돋움" pitchFamily="50" charset="-127"/>
                <a:ea typeface="돋움" pitchFamily="50" charset="-127"/>
                <a:sym typeface="Wingdings" pitchFamily="2" charset="2"/>
              </a:rPr>
              <a:t>최적의 모델이 필요함</a:t>
            </a:r>
            <a:r>
              <a:rPr lang="en-US" altLang="ko-KR" sz="1500" dirty="0">
                <a:latin typeface="돋움" pitchFamily="50" charset="-127"/>
                <a:ea typeface="돋움" pitchFamily="50" charset="-127"/>
                <a:sym typeface="Wingdings" pitchFamily="2" charset="2"/>
              </a:rPr>
              <a:t>(</a:t>
            </a:r>
            <a:r>
              <a:rPr lang="ko-KR" altLang="en-US" sz="1500" dirty="0">
                <a:latin typeface="돋움" pitchFamily="50" charset="-127"/>
                <a:ea typeface="돋움" pitchFamily="50" charset="-127"/>
                <a:sym typeface="Wingdings" pitchFamily="2" charset="2"/>
              </a:rPr>
              <a:t>새로운 모델을 탐색</a:t>
            </a:r>
            <a:r>
              <a:rPr lang="en-US" altLang="ko-KR" sz="1500" dirty="0">
                <a:latin typeface="돋움" pitchFamily="50" charset="-127"/>
                <a:ea typeface="돋움" pitchFamily="50" charset="-127"/>
                <a:sym typeface="Wingdings" pitchFamily="2" charset="2"/>
              </a:rPr>
              <a:t>)</a:t>
            </a:r>
          </a:p>
          <a:p>
            <a:pPr marL="1200150" lvl="2" indent="-285750">
              <a:lnSpc>
                <a:spcPct val="150000"/>
              </a:lnSpc>
              <a:buFont typeface="Arial" pitchFamily="34" charset="0"/>
              <a:buChar char="•"/>
            </a:pPr>
            <a:r>
              <a:rPr lang="ko-KR" altLang="en-US" sz="1400" dirty="0" smtClean="0">
                <a:latin typeface="돋움" pitchFamily="50" charset="-127"/>
                <a:ea typeface="돋움" pitchFamily="50" charset="-127"/>
                <a:sym typeface="Wingdings" pitchFamily="2" charset="2"/>
              </a:rPr>
              <a:t>탐색결과 서울은 </a:t>
            </a:r>
            <a:r>
              <a:rPr lang="ko-KR" altLang="en-US" sz="1400" dirty="0">
                <a:latin typeface="돋움" pitchFamily="50" charset="-127"/>
                <a:ea typeface="돋움" pitchFamily="50" charset="-127"/>
                <a:sym typeface="Wingdings" pitchFamily="2" charset="2"/>
              </a:rPr>
              <a:t>합계 일조 시간</a:t>
            </a:r>
            <a:r>
              <a:rPr lang="en-US" altLang="ko-KR" sz="1400" dirty="0">
                <a:latin typeface="돋움" pitchFamily="50" charset="-127"/>
                <a:ea typeface="돋움" pitchFamily="50" charset="-127"/>
                <a:sym typeface="Wingdings" pitchFamily="2" charset="2"/>
              </a:rPr>
              <a:t>, </a:t>
            </a:r>
            <a:r>
              <a:rPr lang="ko-KR" altLang="en-US" sz="1400" dirty="0">
                <a:latin typeface="돋움" pitchFamily="50" charset="-127"/>
                <a:ea typeface="돋움" pitchFamily="50" charset="-127"/>
                <a:sym typeface="Wingdings" pitchFamily="2" charset="2"/>
              </a:rPr>
              <a:t>온도</a:t>
            </a:r>
            <a:r>
              <a:rPr lang="en-US" altLang="ko-KR" sz="1400" dirty="0">
                <a:latin typeface="돋움" pitchFamily="50" charset="-127"/>
                <a:ea typeface="돋움" pitchFamily="50" charset="-127"/>
                <a:sym typeface="Wingdings" pitchFamily="2" charset="2"/>
              </a:rPr>
              <a:t>, </a:t>
            </a:r>
            <a:r>
              <a:rPr lang="ko-KR" altLang="en-US" sz="1400" dirty="0">
                <a:latin typeface="돋움" pitchFamily="50" charset="-127"/>
                <a:ea typeface="돋움" pitchFamily="50" charset="-127"/>
                <a:sym typeface="Wingdings" pitchFamily="2" charset="2"/>
              </a:rPr>
              <a:t>강수량</a:t>
            </a:r>
            <a:r>
              <a:rPr lang="en-US" altLang="ko-KR" sz="1400" dirty="0">
                <a:latin typeface="돋움" pitchFamily="50" charset="-127"/>
                <a:ea typeface="돋움" pitchFamily="50" charset="-127"/>
                <a:sym typeface="Wingdings" pitchFamily="2" charset="2"/>
              </a:rPr>
              <a:t>, PM10 </a:t>
            </a:r>
            <a:r>
              <a:rPr lang="ko-KR" altLang="en-US" sz="1400" dirty="0">
                <a:latin typeface="돋움" pitchFamily="50" charset="-127"/>
                <a:ea typeface="돋움" pitchFamily="50" charset="-127"/>
                <a:sym typeface="Wingdings" pitchFamily="2" charset="2"/>
              </a:rPr>
              <a:t>모델이 예측 정확도가 높음</a:t>
            </a:r>
            <a:endParaRPr lang="en-US" altLang="ko-KR" sz="1400" dirty="0">
              <a:latin typeface="돋움" pitchFamily="50" charset="-127"/>
              <a:ea typeface="돋움" pitchFamily="50" charset="-127"/>
            </a:endParaRPr>
          </a:p>
          <a:p>
            <a:r>
              <a:rPr lang="en-US" altLang="ko-KR" sz="1600" dirty="0">
                <a:latin typeface="돋움" pitchFamily="50" charset="-127"/>
                <a:ea typeface="돋움" pitchFamily="50" charset="-127"/>
              </a:rPr>
              <a:t>	</a:t>
            </a:r>
            <a:endParaRPr lang="ko-KR" altLang="en-US" sz="1600" dirty="0">
              <a:latin typeface="돋움" pitchFamily="50" charset="-127"/>
              <a:ea typeface="돋움" pitchFamily="50" charset="-127"/>
            </a:endParaRPr>
          </a:p>
        </p:txBody>
      </p:sp>
      <p:sp>
        <p:nvSpPr>
          <p:cNvPr id="7" name="TextBox 6"/>
          <p:cNvSpPr txBox="1"/>
          <p:nvPr/>
        </p:nvSpPr>
        <p:spPr>
          <a:xfrm>
            <a:off x="2906975" y="443379"/>
            <a:ext cx="1989647" cy="338554"/>
          </a:xfrm>
          <a:prstGeom prst="rect">
            <a:avLst/>
          </a:prstGeom>
          <a:noFill/>
        </p:spPr>
        <p:txBody>
          <a:bodyPr wrap="none" rtlCol="0">
            <a:spAutoFit/>
          </a:bodyPr>
          <a:lstStyle/>
          <a:p>
            <a:r>
              <a:rPr lang="en-US" altLang="ko-KR" sz="1600" dirty="0">
                <a:latin typeface="맑은 고딕" pitchFamily="50" charset="-127"/>
                <a:ea typeface="맑은 고딕" pitchFamily="50" charset="-127"/>
              </a:rPr>
              <a:t>4-2. </a:t>
            </a:r>
            <a:r>
              <a:rPr lang="ko-KR" altLang="en-US" sz="1600" dirty="0">
                <a:latin typeface="맑은 고딕" pitchFamily="50" charset="-127"/>
                <a:ea typeface="맑은 고딕" pitchFamily="50" charset="-127"/>
              </a:rPr>
              <a:t>예측 결과 분석</a:t>
            </a:r>
          </a:p>
        </p:txBody>
      </p:sp>
      <p:grpSp>
        <p:nvGrpSpPr>
          <p:cNvPr id="8" name="그룹 7"/>
          <p:cNvGrpSpPr/>
          <p:nvPr/>
        </p:nvGrpSpPr>
        <p:grpSpPr>
          <a:xfrm>
            <a:off x="669491" y="257417"/>
            <a:ext cx="1963568" cy="925921"/>
            <a:chOff x="1470655" y="2366883"/>
            <a:chExt cx="1963568" cy="925921"/>
          </a:xfrm>
        </p:grpSpPr>
        <p:grpSp>
          <p:nvGrpSpPr>
            <p:cNvPr id="10" name="그룹 9"/>
            <p:cNvGrpSpPr/>
            <p:nvPr/>
          </p:nvGrpSpPr>
          <p:grpSpPr>
            <a:xfrm>
              <a:off x="1470655" y="2366883"/>
              <a:ext cx="747880" cy="925921"/>
              <a:chOff x="2181677" y="1319394"/>
              <a:chExt cx="747880" cy="925921"/>
            </a:xfrm>
          </p:grpSpPr>
          <p:sp>
            <p:nvSpPr>
              <p:cNvPr id="12" name="TextBox 11"/>
              <p:cNvSpPr txBox="1"/>
              <p:nvPr/>
            </p:nvSpPr>
            <p:spPr>
              <a:xfrm>
                <a:off x="2181677" y="1319394"/>
                <a:ext cx="439544" cy="646331"/>
              </a:xfrm>
              <a:prstGeom prst="rect">
                <a:avLst/>
              </a:prstGeom>
              <a:noFill/>
            </p:spPr>
            <p:txBody>
              <a:bodyPr wrap="none" rtlCol="0">
                <a:spAutoFit/>
              </a:bodyPr>
              <a:lstStyle/>
              <a:p>
                <a:r>
                  <a:rPr lang="en-US" altLang="ko-KR" sz="3600" dirty="0">
                    <a:latin typeface="맑은 고딕" pitchFamily="50" charset="-127"/>
                    <a:ea typeface="맑은 고딕" pitchFamily="50" charset="-127"/>
                  </a:rPr>
                  <a:t>4</a:t>
                </a:r>
                <a:endParaRPr lang="ko-KR" altLang="en-US" sz="3600" dirty="0">
                  <a:latin typeface="맑은 고딕" pitchFamily="50" charset="-127"/>
                  <a:ea typeface="맑은 고딕" pitchFamily="50" charset="-127"/>
                </a:endParaRPr>
              </a:p>
            </p:txBody>
          </p:sp>
          <p:sp>
            <p:nvSpPr>
              <p:cNvPr id="13" name="직각 삼각형 12"/>
              <p:cNvSpPr/>
              <p:nvPr/>
            </p:nvSpPr>
            <p:spPr>
              <a:xfrm rot="16200000">
                <a:off x="2620469" y="1936227"/>
                <a:ext cx="309088" cy="309088"/>
              </a:xfrm>
              <a:prstGeom prst="rtTriangle">
                <a:avLst/>
              </a:prstGeom>
              <a:solidFill>
                <a:schemeClr val="bg1"/>
              </a:solidFill>
              <a:ln>
                <a:noFill/>
              </a:ln>
              <a:effectLst>
                <a:outerShdw blurRad="152400" dist="482600" dir="13500000" algn="br" rotWithShape="0">
                  <a:prstClr val="black">
                    <a:alpha val="3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맑은 고딕" pitchFamily="50" charset="-127"/>
                  <a:ea typeface="맑은 고딕" pitchFamily="50" charset="-127"/>
                </a:endParaRPr>
              </a:p>
            </p:txBody>
          </p:sp>
          <p:sp>
            <p:nvSpPr>
              <p:cNvPr id="14" name="직각 삼각형 13"/>
              <p:cNvSpPr/>
              <p:nvPr/>
            </p:nvSpPr>
            <p:spPr>
              <a:xfrm rot="16200000">
                <a:off x="2210366" y="1538120"/>
                <a:ext cx="468052" cy="468052"/>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맑은 고딕" pitchFamily="50" charset="-127"/>
                  <a:ea typeface="맑은 고딕" pitchFamily="50" charset="-127"/>
                </a:endParaRPr>
              </a:p>
            </p:txBody>
          </p:sp>
        </p:grpSp>
        <p:sp>
          <p:nvSpPr>
            <p:cNvPr id="11" name="TextBox 10"/>
            <p:cNvSpPr txBox="1"/>
            <p:nvPr/>
          </p:nvSpPr>
          <p:spPr>
            <a:xfrm>
              <a:off x="1909447" y="2491290"/>
              <a:ext cx="1524776" cy="461665"/>
            </a:xfrm>
            <a:prstGeom prst="rect">
              <a:avLst/>
            </a:prstGeom>
            <a:noFill/>
          </p:spPr>
          <p:txBody>
            <a:bodyPr wrap="none" rtlCol="0">
              <a:spAutoFit/>
            </a:bodyPr>
            <a:lstStyle/>
            <a:p>
              <a:r>
                <a:rPr lang="ko-KR" altLang="en-US" sz="2400" dirty="0">
                  <a:solidFill>
                    <a:schemeClr val="accent6">
                      <a:lumMod val="75000"/>
                    </a:schemeClr>
                  </a:solidFill>
                  <a:latin typeface="맑은 고딕" pitchFamily="50" charset="-127"/>
                  <a:ea typeface="맑은 고딕" pitchFamily="50" charset="-127"/>
                </a:rPr>
                <a:t>분석 결과</a:t>
              </a:r>
            </a:p>
          </p:txBody>
        </p:sp>
      </p:grpSp>
      <p:graphicFrame>
        <p:nvGraphicFramePr>
          <p:cNvPr id="2" name="표 1"/>
          <p:cNvGraphicFramePr>
            <a:graphicFrameLocks noGrp="1"/>
          </p:cNvGraphicFramePr>
          <p:nvPr>
            <p:extLst>
              <p:ext uri="{D42A27DB-BD31-4B8C-83A1-F6EECF244321}">
                <p14:modId xmlns:p14="http://schemas.microsoft.com/office/powerpoint/2010/main" val="1462369379"/>
              </p:ext>
            </p:extLst>
          </p:nvPr>
        </p:nvGraphicFramePr>
        <p:xfrm>
          <a:off x="253908" y="1214689"/>
          <a:ext cx="8640960" cy="3110858"/>
        </p:xfrm>
        <a:graphic>
          <a:graphicData uri="http://schemas.openxmlformats.org/drawingml/2006/table">
            <a:tbl>
              <a:tblPr firstRow="1" bandRow="1">
                <a:tableStyleId>{F5AB1C69-6EDB-4FF4-983F-18BD219EF322}</a:tableStyleId>
              </a:tblPr>
              <a:tblGrid>
                <a:gridCol w="1728192"/>
                <a:gridCol w="1728192"/>
                <a:gridCol w="1728192"/>
                <a:gridCol w="1728192"/>
                <a:gridCol w="1728192"/>
              </a:tblGrid>
              <a:tr h="592690">
                <a:tc>
                  <a:txBody>
                    <a:bodyPr/>
                    <a:lstStyle/>
                    <a:p>
                      <a:pPr latinLnBrk="1"/>
                      <a:endParaRPr lang="ko-KR" altLang="en-US" dirty="0"/>
                    </a:p>
                  </a:txBody>
                  <a:tcPr anchor="ctr"/>
                </a:tc>
                <a:tc>
                  <a:txBody>
                    <a:bodyPr/>
                    <a:lstStyle/>
                    <a:p>
                      <a:pPr algn="ctr" latinLnBrk="1"/>
                      <a:r>
                        <a:rPr lang="ko-KR" altLang="en-US" dirty="0" smtClean="0"/>
                        <a:t>날씨 단독</a:t>
                      </a:r>
                      <a:endParaRPr lang="ko-KR" altLang="en-US" dirty="0"/>
                    </a:p>
                  </a:txBody>
                  <a:tcPr anchor="ctr"/>
                </a:tc>
                <a:tc>
                  <a:txBody>
                    <a:bodyPr/>
                    <a:lstStyle/>
                    <a:p>
                      <a:pPr algn="ctr" latinLnBrk="1"/>
                      <a:r>
                        <a:rPr lang="en-US" altLang="ko-KR" dirty="0" smtClean="0"/>
                        <a:t>PM10</a:t>
                      </a:r>
                      <a:endParaRPr lang="ko-KR" altLang="en-US" dirty="0"/>
                    </a:p>
                  </a:txBody>
                  <a:tcPr anchor="ctr"/>
                </a:tc>
                <a:tc>
                  <a:txBody>
                    <a:bodyPr/>
                    <a:lstStyle/>
                    <a:p>
                      <a:pPr algn="ctr" latinLnBrk="1"/>
                      <a:r>
                        <a:rPr lang="en-US" altLang="ko-KR" dirty="0" smtClean="0"/>
                        <a:t>PM2</a:t>
                      </a:r>
                      <a:endParaRPr lang="ko-KR" altLang="en-US" dirty="0"/>
                    </a:p>
                  </a:txBody>
                  <a:tcPr anchor="ctr"/>
                </a:tc>
                <a:tc>
                  <a:txBody>
                    <a:bodyPr/>
                    <a:lstStyle/>
                    <a:p>
                      <a:pPr algn="ctr" latinLnBrk="1"/>
                      <a:r>
                        <a:rPr lang="en-US" altLang="ko-KR" dirty="0" smtClean="0"/>
                        <a:t>PM10+PM2</a:t>
                      </a:r>
                      <a:endParaRPr lang="ko-KR" altLang="en-US" dirty="0"/>
                    </a:p>
                  </a:txBody>
                  <a:tcPr anchor="ctr"/>
                </a:tc>
              </a:tr>
              <a:tr h="629542">
                <a:tc>
                  <a:txBody>
                    <a:bodyPr/>
                    <a:lstStyle/>
                    <a:p>
                      <a:pPr algn="ctr" latinLnBrk="1"/>
                      <a:r>
                        <a:rPr lang="ko-KR" altLang="en-US" dirty="0" smtClean="0"/>
                        <a:t>서울</a:t>
                      </a:r>
                      <a:endParaRPr lang="ko-KR" altLang="en-US" dirty="0"/>
                    </a:p>
                  </a:txBody>
                  <a:tcPr anchor="ctr"/>
                </a:tc>
                <a:tc>
                  <a:txBody>
                    <a:bodyPr/>
                    <a:lstStyle/>
                    <a:p>
                      <a:pPr algn="ctr" latinLnBrk="1"/>
                      <a:r>
                        <a:rPr lang="en-US" altLang="ko-KR" dirty="0" smtClean="0"/>
                        <a:t>1729</a:t>
                      </a:r>
                      <a:endParaRPr lang="ko-KR" altLang="en-US" dirty="0"/>
                    </a:p>
                  </a:txBody>
                  <a:tcPr anchor="ctr"/>
                </a:tc>
                <a:tc>
                  <a:txBody>
                    <a:bodyPr/>
                    <a:lstStyle/>
                    <a:p>
                      <a:pPr algn="ctr" latinLnBrk="1"/>
                      <a:r>
                        <a:rPr lang="en-US" altLang="ko-KR" dirty="0" smtClean="0"/>
                        <a:t>1463</a:t>
                      </a:r>
                      <a:endParaRPr lang="ko-KR" altLang="en-US" dirty="0"/>
                    </a:p>
                  </a:txBody>
                  <a:tcPr anchor="ctr"/>
                </a:tc>
                <a:tc>
                  <a:txBody>
                    <a:bodyPr/>
                    <a:lstStyle/>
                    <a:p>
                      <a:pPr algn="ctr" latinLnBrk="1"/>
                      <a:r>
                        <a:rPr lang="en-US" altLang="ko-KR" dirty="0" smtClean="0"/>
                        <a:t>1552</a:t>
                      </a:r>
                      <a:endParaRPr lang="ko-KR" altLang="en-US" dirty="0"/>
                    </a:p>
                  </a:txBody>
                  <a:tcPr anchor="ctr"/>
                </a:tc>
                <a:tc>
                  <a:txBody>
                    <a:bodyPr/>
                    <a:lstStyle/>
                    <a:p>
                      <a:pPr marL="0" algn="ctr" defTabSz="914400" rtl="0" eaLnBrk="1" latinLnBrk="1" hangingPunct="1"/>
                      <a:r>
                        <a:rPr lang="en-US" altLang="ko-KR" sz="1800" kern="1200" dirty="0" smtClean="0">
                          <a:solidFill>
                            <a:srgbClr val="FF0000"/>
                          </a:solidFill>
                          <a:latin typeface="+mn-lt"/>
                          <a:ea typeface="+mn-ea"/>
                          <a:cs typeface="+mn-cs"/>
                        </a:rPr>
                        <a:t>1399</a:t>
                      </a:r>
                      <a:endParaRPr lang="ko-KR" altLang="en-US" sz="1800" kern="1200" dirty="0">
                        <a:solidFill>
                          <a:srgbClr val="FF0000"/>
                        </a:solidFill>
                        <a:latin typeface="+mn-lt"/>
                        <a:ea typeface="+mn-ea"/>
                        <a:cs typeface="+mn-cs"/>
                      </a:endParaRPr>
                    </a:p>
                  </a:txBody>
                  <a:tcPr anchor="ctr"/>
                </a:tc>
              </a:tr>
              <a:tr h="629542">
                <a:tc>
                  <a:txBody>
                    <a:bodyPr/>
                    <a:lstStyle/>
                    <a:p>
                      <a:pPr algn="ctr" latinLnBrk="1"/>
                      <a:r>
                        <a:rPr lang="ko-KR" altLang="en-US" dirty="0" smtClean="0"/>
                        <a:t>대전</a:t>
                      </a:r>
                      <a:endParaRPr lang="ko-KR" altLang="en-US" dirty="0"/>
                    </a:p>
                  </a:txBody>
                  <a:tcPr anchor="ctr"/>
                </a:tc>
                <a:tc>
                  <a:txBody>
                    <a:bodyPr/>
                    <a:lstStyle/>
                    <a:p>
                      <a:pPr algn="ctr" latinLnBrk="1"/>
                      <a:r>
                        <a:rPr lang="en-US" altLang="ko-KR" dirty="0" smtClean="0"/>
                        <a:t>1519</a:t>
                      </a:r>
                      <a:endParaRPr lang="ko-KR" altLang="en-US" dirty="0"/>
                    </a:p>
                  </a:txBody>
                  <a:tcPr anchor="ctr"/>
                </a:tc>
                <a:tc>
                  <a:txBody>
                    <a:bodyPr/>
                    <a:lstStyle/>
                    <a:p>
                      <a:pPr algn="ctr" latinLnBrk="1"/>
                      <a:r>
                        <a:rPr lang="en-US" altLang="ko-KR" dirty="0" smtClean="0"/>
                        <a:t>1249</a:t>
                      </a:r>
                      <a:endParaRPr lang="ko-KR" altLang="en-US" dirty="0"/>
                    </a:p>
                  </a:txBody>
                  <a:tcPr anchor="ctr"/>
                </a:tc>
                <a:tc>
                  <a:txBody>
                    <a:bodyPr/>
                    <a:lstStyle/>
                    <a:p>
                      <a:pPr algn="ctr" latinLnBrk="1"/>
                      <a:r>
                        <a:rPr lang="en-US" altLang="ko-KR" dirty="0" smtClean="0"/>
                        <a:t>1095</a:t>
                      </a:r>
                      <a:endParaRPr lang="ko-KR" altLang="en-US" dirty="0"/>
                    </a:p>
                  </a:txBody>
                  <a:tcPr anchor="ctr"/>
                </a:tc>
                <a:tc>
                  <a:txBody>
                    <a:bodyPr/>
                    <a:lstStyle/>
                    <a:p>
                      <a:pPr marL="0" algn="ctr" defTabSz="914400" rtl="0" eaLnBrk="1" latinLnBrk="1" hangingPunct="1"/>
                      <a:r>
                        <a:rPr lang="en-US" altLang="ko-KR" sz="1800" kern="1200" dirty="0" smtClean="0">
                          <a:solidFill>
                            <a:srgbClr val="FF0000"/>
                          </a:solidFill>
                          <a:latin typeface="+mn-lt"/>
                          <a:ea typeface="+mn-ea"/>
                          <a:cs typeface="+mn-cs"/>
                        </a:rPr>
                        <a:t>1024</a:t>
                      </a:r>
                      <a:endParaRPr lang="ko-KR" altLang="en-US" sz="1800" kern="1200" dirty="0">
                        <a:solidFill>
                          <a:srgbClr val="FF0000"/>
                        </a:solidFill>
                        <a:latin typeface="+mn-lt"/>
                        <a:ea typeface="+mn-ea"/>
                        <a:cs typeface="+mn-cs"/>
                      </a:endParaRPr>
                    </a:p>
                  </a:txBody>
                  <a:tcPr anchor="ctr"/>
                </a:tc>
              </a:tr>
              <a:tr h="629542">
                <a:tc>
                  <a:txBody>
                    <a:bodyPr/>
                    <a:lstStyle/>
                    <a:p>
                      <a:pPr algn="ctr" latinLnBrk="1"/>
                      <a:r>
                        <a:rPr lang="ko-KR" altLang="en-US" dirty="0" smtClean="0"/>
                        <a:t>대구</a:t>
                      </a:r>
                      <a:endParaRPr lang="ko-KR" altLang="en-US" dirty="0"/>
                    </a:p>
                  </a:txBody>
                  <a:tcPr anchor="ctr"/>
                </a:tc>
                <a:tc>
                  <a:txBody>
                    <a:bodyPr/>
                    <a:lstStyle/>
                    <a:p>
                      <a:pPr algn="ctr" latinLnBrk="1"/>
                      <a:r>
                        <a:rPr lang="en-US" altLang="ko-KR" dirty="0" smtClean="0"/>
                        <a:t>970</a:t>
                      </a:r>
                      <a:endParaRPr lang="ko-KR" altLang="en-US" dirty="0"/>
                    </a:p>
                  </a:txBody>
                  <a:tcPr anchor="ctr"/>
                </a:tc>
                <a:tc>
                  <a:txBody>
                    <a:bodyPr/>
                    <a:lstStyle/>
                    <a:p>
                      <a:pPr algn="ctr" latinLnBrk="1"/>
                      <a:r>
                        <a:rPr lang="en-US" altLang="ko-KR" dirty="0" smtClean="0"/>
                        <a:t>905</a:t>
                      </a:r>
                      <a:endParaRPr lang="ko-KR" altLang="en-US" dirty="0"/>
                    </a:p>
                  </a:txBody>
                  <a:tcPr anchor="ctr"/>
                </a:tc>
                <a:tc>
                  <a:txBody>
                    <a:bodyPr/>
                    <a:lstStyle/>
                    <a:p>
                      <a:pPr marL="0" algn="ctr" defTabSz="914400" rtl="0" eaLnBrk="1" latinLnBrk="1" hangingPunct="1"/>
                      <a:r>
                        <a:rPr lang="en-US" altLang="ko-KR" sz="1800" kern="1200" dirty="0" smtClean="0">
                          <a:solidFill>
                            <a:srgbClr val="FF0000"/>
                          </a:solidFill>
                          <a:latin typeface="+mn-lt"/>
                          <a:ea typeface="+mn-ea"/>
                          <a:cs typeface="+mn-cs"/>
                        </a:rPr>
                        <a:t>758</a:t>
                      </a:r>
                      <a:endParaRPr lang="ko-KR" altLang="en-US" sz="1800" kern="1200" dirty="0">
                        <a:solidFill>
                          <a:srgbClr val="FF0000"/>
                        </a:solidFill>
                        <a:latin typeface="+mn-lt"/>
                        <a:ea typeface="+mn-ea"/>
                        <a:cs typeface="+mn-cs"/>
                      </a:endParaRPr>
                    </a:p>
                  </a:txBody>
                  <a:tcPr anchor="ctr"/>
                </a:tc>
                <a:tc>
                  <a:txBody>
                    <a:bodyPr/>
                    <a:lstStyle/>
                    <a:p>
                      <a:pPr algn="ctr" latinLnBrk="1"/>
                      <a:r>
                        <a:rPr lang="en-US" altLang="ko-KR" dirty="0" smtClean="0"/>
                        <a:t>1399</a:t>
                      </a:r>
                      <a:endParaRPr lang="ko-KR" altLang="en-US" dirty="0"/>
                    </a:p>
                  </a:txBody>
                  <a:tcPr anchor="ctr"/>
                </a:tc>
              </a:tr>
              <a:tr h="629542">
                <a:tc>
                  <a:txBody>
                    <a:bodyPr/>
                    <a:lstStyle/>
                    <a:p>
                      <a:pPr algn="ctr" latinLnBrk="1"/>
                      <a:r>
                        <a:rPr lang="ko-KR" altLang="en-US" dirty="0" smtClean="0"/>
                        <a:t>부산</a:t>
                      </a:r>
                      <a:endParaRPr lang="ko-KR" altLang="en-US" dirty="0"/>
                    </a:p>
                  </a:txBody>
                  <a:tcPr anchor="ctr"/>
                </a:tc>
                <a:tc>
                  <a:txBody>
                    <a:bodyPr/>
                    <a:lstStyle/>
                    <a:p>
                      <a:pPr algn="ctr" latinLnBrk="1"/>
                      <a:r>
                        <a:rPr lang="en-US" altLang="ko-KR" dirty="0" smtClean="0"/>
                        <a:t>1406</a:t>
                      </a:r>
                      <a:endParaRPr lang="ko-KR" altLang="en-US" dirty="0"/>
                    </a:p>
                  </a:txBody>
                  <a:tcPr anchor="ctr"/>
                </a:tc>
                <a:tc>
                  <a:txBody>
                    <a:bodyPr/>
                    <a:lstStyle/>
                    <a:p>
                      <a:pPr marL="0" algn="ctr" defTabSz="914400" rtl="0" eaLnBrk="1" latinLnBrk="1" hangingPunct="1"/>
                      <a:r>
                        <a:rPr lang="en-US" altLang="ko-KR" sz="1800" kern="1200" dirty="0" smtClean="0">
                          <a:solidFill>
                            <a:srgbClr val="FF0000"/>
                          </a:solidFill>
                          <a:latin typeface="+mn-lt"/>
                          <a:ea typeface="+mn-ea"/>
                          <a:cs typeface="+mn-cs"/>
                        </a:rPr>
                        <a:t>707</a:t>
                      </a:r>
                      <a:endParaRPr lang="ko-KR" altLang="en-US" sz="1800" kern="1200" dirty="0">
                        <a:solidFill>
                          <a:srgbClr val="FF0000"/>
                        </a:solidFill>
                        <a:latin typeface="+mn-lt"/>
                        <a:ea typeface="+mn-ea"/>
                        <a:cs typeface="+mn-cs"/>
                      </a:endParaRPr>
                    </a:p>
                  </a:txBody>
                  <a:tcPr anchor="ctr"/>
                </a:tc>
                <a:tc>
                  <a:txBody>
                    <a:bodyPr/>
                    <a:lstStyle/>
                    <a:p>
                      <a:pPr algn="ctr" latinLnBrk="1"/>
                      <a:r>
                        <a:rPr lang="en-US" altLang="ko-KR" dirty="0" smtClean="0"/>
                        <a:t>767</a:t>
                      </a:r>
                      <a:endParaRPr lang="ko-KR" altLang="en-US" dirty="0"/>
                    </a:p>
                  </a:txBody>
                  <a:tcPr anchor="ctr"/>
                </a:tc>
                <a:tc>
                  <a:txBody>
                    <a:bodyPr/>
                    <a:lstStyle/>
                    <a:p>
                      <a:pPr algn="ctr" latinLnBrk="1"/>
                      <a:r>
                        <a:rPr lang="en-US" altLang="ko-KR" dirty="0" smtClean="0"/>
                        <a:t>1329</a:t>
                      </a:r>
                      <a:endParaRPr lang="ko-KR" altLang="en-US" dirty="0"/>
                    </a:p>
                  </a:txBody>
                  <a:tcPr anchor="ctr"/>
                </a:tc>
              </a:tr>
            </a:tbl>
          </a:graphicData>
        </a:graphic>
      </p:graphicFrame>
    </p:spTree>
    <p:extLst>
      <p:ext uri="{BB962C8B-B14F-4D97-AF65-F5344CB8AC3E}">
        <p14:creationId xmlns:p14="http://schemas.microsoft.com/office/powerpoint/2010/main" val="25823176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p:cNvSpPr/>
          <p:nvPr/>
        </p:nvSpPr>
        <p:spPr>
          <a:xfrm>
            <a:off x="107504" y="116632"/>
            <a:ext cx="8928992" cy="66247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2"/>
          <p:cNvSpPr txBox="1"/>
          <p:nvPr/>
        </p:nvSpPr>
        <p:spPr>
          <a:xfrm>
            <a:off x="3492084" y="404664"/>
            <a:ext cx="1829347" cy="584775"/>
          </a:xfrm>
          <a:prstGeom prst="rect">
            <a:avLst/>
          </a:prstGeom>
          <a:noFill/>
        </p:spPr>
        <p:txBody>
          <a:bodyPr wrap="none" rtlCol="0">
            <a:spAutoFit/>
          </a:bodyPr>
          <a:lstStyle/>
          <a:p>
            <a:r>
              <a:rPr lang="en-US" altLang="ko-KR" sz="3200" dirty="0" smtClean="0">
                <a:latin typeface="옥션고딕 B" pitchFamily="2" charset="-127"/>
                <a:ea typeface="옥션고딕 B" pitchFamily="2" charset="-127"/>
              </a:rPr>
              <a:t>     CONTENTS</a:t>
            </a:r>
            <a:endParaRPr lang="ko-KR" altLang="en-US" sz="3200" dirty="0">
              <a:latin typeface="옥션고딕 B" pitchFamily="2" charset="-127"/>
              <a:ea typeface="옥션고딕 B" pitchFamily="2" charset="-127"/>
            </a:endParaRPr>
          </a:p>
        </p:txBody>
      </p:sp>
      <p:grpSp>
        <p:nvGrpSpPr>
          <p:cNvPr id="4" name="그룹 3"/>
          <p:cNvGrpSpPr/>
          <p:nvPr/>
        </p:nvGrpSpPr>
        <p:grpSpPr>
          <a:xfrm>
            <a:off x="3650457" y="978533"/>
            <a:ext cx="3055900" cy="1854576"/>
            <a:chOff x="1470655" y="2366883"/>
            <a:chExt cx="3055900" cy="1854576"/>
          </a:xfrm>
        </p:grpSpPr>
        <p:grpSp>
          <p:nvGrpSpPr>
            <p:cNvPr id="5" name="그룹 4"/>
            <p:cNvGrpSpPr/>
            <p:nvPr/>
          </p:nvGrpSpPr>
          <p:grpSpPr>
            <a:xfrm>
              <a:off x="1470655" y="2366883"/>
              <a:ext cx="747880" cy="925921"/>
              <a:chOff x="2181677" y="1319394"/>
              <a:chExt cx="747880" cy="925921"/>
            </a:xfrm>
          </p:grpSpPr>
          <p:sp>
            <p:nvSpPr>
              <p:cNvPr id="11" name="TextBox 10"/>
              <p:cNvSpPr txBox="1"/>
              <p:nvPr/>
            </p:nvSpPr>
            <p:spPr>
              <a:xfrm>
                <a:off x="2181677" y="1319394"/>
                <a:ext cx="449162" cy="646331"/>
              </a:xfrm>
              <a:prstGeom prst="rect">
                <a:avLst/>
              </a:prstGeom>
              <a:noFill/>
            </p:spPr>
            <p:txBody>
              <a:bodyPr wrap="none" rtlCol="0">
                <a:spAutoFit/>
              </a:bodyPr>
              <a:lstStyle/>
              <a:p>
                <a:r>
                  <a:rPr lang="en-US" altLang="ko-KR" sz="3600" dirty="0" smtClean="0">
                    <a:latin typeface="맑은 고딕" pitchFamily="50" charset="-127"/>
                    <a:ea typeface="맑은 고딕" pitchFamily="50" charset="-127"/>
                  </a:rPr>
                  <a:t>1</a:t>
                </a:r>
                <a:endParaRPr lang="ko-KR" altLang="en-US" sz="3600" dirty="0">
                  <a:latin typeface="맑은 고딕" pitchFamily="50" charset="-127"/>
                  <a:ea typeface="맑은 고딕" pitchFamily="50" charset="-127"/>
                </a:endParaRPr>
              </a:p>
            </p:txBody>
          </p:sp>
          <p:sp>
            <p:nvSpPr>
              <p:cNvPr id="12" name="직각 삼각형 11"/>
              <p:cNvSpPr/>
              <p:nvPr/>
            </p:nvSpPr>
            <p:spPr>
              <a:xfrm rot="16200000">
                <a:off x="2620469" y="1936227"/>
                <a:ext cx="309088" cy="309088"/>
              </a:xfrm>
              <a:prstGeom prst="rtTriangle">
                <a:avLst/>
              </a:prstGeom>
              <a:solidFill>
                <a:schemeClr val="bg1"/>
              </a:solidFill>
              <a:ln>
                <a:noFill/>
              </a:ln>
              <a:effectLst>
                <a:outerShdw blurRad="152400" dist="482600" dir="13500000" algn="br" rotWithShape="0">
                  <a:prstClr val="black">
                    <a:alpha val="3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맑은 고딕" pitchFamily="50" charset="-127"/>
                  <a:ea typeface="맑은 고딕" pitchFamily="50" charset="-127"/>
                </a:endParaRPr>
              </a:p>
            </p:txBody>
          </p:sp>
          <p:sp>
            <p:nvSpPr>
              <p:cNvPr id="13" name="직각 삼각형 12"/>
              <p:cNvSpPr/>
              <p:nvPr/>
            </p:nvSpPr>
            <p:spPr>
              <a:xfrm rot="16200000">
                <a:off x="2210366" y="1538120"/>
                <a:ext cx="468052" cy="468052"/>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맑은 고딕" pitchFamily="50" charset="-127"/>
                  <a:ea typeface="맑은 고딕" pitchFamily="50" charset="-127"/>
                </a:endParaRPr>
              </a:p>
            </p:txBody>
          </p:sp>
        </p:grpSp>
        <p:sp>
          <p:nvSpPr>
            <p:cNvPr id="6" name="TextBox 5"/>
            <p:cNvSpPr txBox="1"/>
            <p:nvPr/>
          </p:nvSpPr>
          <p:spPr>
            <a:xfrm>
              <a:off x="2011123" y="2817654"/>
              <a:ext cx="1483098" cy="276999"/>
            </a:xfrm>
            <a:prstGeom prst="rect">
              <a:avLst/>
            </a:prstGeom>
            <a:noFill/>
          </p:spPr>
          <p:txBody>
            <a:bodyPr wrap="none" rtlCol="0">
              <a:spAutoFit/>
            </a:bodyPr>
            <a:lstStyle/>
            <a:p>
              <a:r>
                <a:rPr lang="en-US" altLang="ko-KR" sz="1200" dirty="0" smtClean="0">
                  <a:latin typeface="맑은 고딕" pitchFamily="50" charset="-127"/>
                  <a:ea typeface="맑은 고딕" pitchFamily="50" charset="-127"/>
                </a:rPr>
                <a:t>1-1</a:t>
              </a:r>
              <a:r>
                <a:rPr lang="en-US" altLang="ko-KR" sz="1200" smtClean="0">
                  <a:latin typeface="맑은 고딕" pitchFamily="50" charset="-127"/>
                  <a:ea typeface="맑은 고딕" pitchFamily="50" charset="-127"/>
                </a:rPr>
                <a:t>. </a:t>
              </a:r>
              <a:r>
                <a:rPr lang="ko-KR" altLang="en-US" sz="1200" dirty="0" smtClean="0">
                  <a:latin typeface="맑은 고딕" pitchFamily="50" charset="-127"/>
                  <a:ea typeface="맑은 고딕" pitchFamily="50" charset="-127"/>
                </a:rPr>
                <a:t>미세먼지 정의</a:t>
              </a:r>
              <a:endParaRPr lang="ko-KR" altLang="en-US" sz="1200" dirty="0">
                <a:latin typeface="맑은 고딕" pitchFamily="50" charset="-127"/>
                <a:ea typeface="맑은 고딕" pitchFamily="50" charset="-127"/>
              </a:endParaRPr>
            </a:p>
          </p:txBody>
        </p:sp>
        <p:sp>
          <p:nvSpPr>
            <p:cNvPr id="7" name="TextBox 6"/>
            <p:cNvSpPr txBox="1"/>
            <p:nvPr/>
          </p:nvSpPr>
          <p:spPr>
            <a:xfrm>
              <a:off x="2004279" y="2483924"/>
              <a:ext cx="1005403" cy="338554"/>
            </a:xfrm>
            <a:prstGeom prst="rect">
              <a:avLst/>
            </a:prstGeom>
            <a:noFill/>
          </p:spPr>
          <p:txBody>
            <a:bodyPr wrap="none" rtlCol="0">
              <a:spAutoFit/>
            </a:bodyPr>
            <a:lstStyle/>
            <a:p>
              <a:r>
                <a:rPr lang="ko-KR" altLang="en-US" sz="1600" dirty="0" smtClean="0">
                  <a:solidFill>
                    <a:schemeClr val="accent6">
                      <a:lumMod val="75000"/>
                    </a:schemeClr>
                  </a:solidFill>
                  <a:latin typeface="맑은 고딕" pitchFamily="50" charset="-127"/>
                  <a:ea typeface="맑은 고딕" pitchFamily="50" charset="-127"/>
                </a:rPr>
                <a:t>공모배경</a:t>
              </a:r>
              <a:endParaRPr lang="ko-KR" altLang="en-US" sz="1600" dirty="0">
                <a:solidFill>
                  <a:schemeClr val="accent6">
                    <a:lumMod val="75000"/>
                  </a:schemeClr>
                </a:solidFill>
                <a:latin typeface="맑은 고딕" pitchFamily="50" charset="-127"/>
                <a:ea typeface="맑은 고딕" pitchFamily="50" charset="-127"/>
              </a:endParaRPr>
            </a:p>
          </p:txBody>
        </p:sp>
        <p:sp>
          <p:nvSpPr>
            <p:cNvPr id="8" name="TextBox 7"/>
            <p:cNvSpPr txBox="1"/>
            <p:nvPr/>
          </p:nvSpPr>
          <p:spPr>
            <a:xfrm>
              <a:off x="2011123" y="3099355"/>
              <a:ext cx="1999265" cy="276999"/>
            </a:xfrm>
            <a:prstGeom prst="rect">
              <a:avLst/>
            </a:prstGeom>
            <a:noFill/>
          </p:spPr>
          <p:txBody>
            <a:bodyPr wrap="none" rtlCol="0">
              <a:spAutoFit/>
            </a:bodyPr>
            <a:lstStyle/>
            <a:p>
              <a:r>
                <a:rPr lang="en-US" altLang="ko-KR" sz="1200" dirty="0" smtClean="0">
                  <a:latin typeface="맑은 고딕" pitchFamily="50" charset="-127"/>
                  <a:ea typeface="맑은 고딕" pitchFamily="50" charset="-127"/>
                </a:rPr>
                <a:t>1-2. </a:t>
              </a:r>
              <a:r>
                <a:rPr lang="ko-KR" altLang="en-US" sz="1200" dirty="0" smtClean="0">
                  <a:latin typeface="맑은 고딕" pitchFamily="50" charset="-127"/>
                  <a:ea typeface="맑은 고딕" pitchFamily="50" charset="-127"/>
                </a:rPr>
                <a:t>국가별 미세먼지 순위</a:t>
              </a:r>
              <a:endParaRPr lang="ko-KR" altLang="en-US" sz="1200" dirty="0">
                <a:latin typeface="맑은 고딕" pitchFamily="50" charset="-127"/>
                <a:ea typeface="맑은 고딕" pitchFamily="50" charset="-127"/>
              </a:endParaRPr>
            </a:p>
          </p:txBody>
        </p:sp>
        <p:sp>
          <p:nvSpPr>
            <p:cNvPr id="9" name="TextBox 8"/>
            <p:cNvSpPr txBox="1"/>
            <p:nvPr/>
          </p:nvSpPr>
          <p:spPr>
            <a:xfrm>
              <a:off x="2011123" y="3381056"/>
              <a:ext cx="1999265" cy="276999"/>
            </a:xfrm>
            <a:prstGeom prst="rect">
              <a:avLst/>
            </a:prstGeom>
            <a:noFill/>
          </p:spPr>
          <p:txBody>
            <a:bodyPr wrap="none" rtlCol="0">
              <a:spAutoFit/>
            </a:bodyPr>
            <a:lstStyle/>
            <a:p>
              <a:r>
                <a:rPr lang="en-US" altLang="ko-KR" sz="1200" dirty="0">
                  <a:latin typeface="맑은 고딕" pitchFamily="50" charset="-127"/>
                  <a:ea typeface="맑은 고딕" pitchFamily="50" charset="-127"/>
                </a:rPr>
                <a:t>1-3. </a:t>
              </a:r>
              <a:r>
                <a:rPr lang="ko-KR" altLang="en-US" sz="1200" dirty="0">
                  <a:latin typeface="맑은 고딕" pitchFamily="50" charset="-127"/>
                  <a:ea typeface="맑은 고딕" pitchFamily="50" charset="-127"/>
                </a:rPr>
                <a:t>서울의 미세먼지 현황</a:t>
              </a:r>
            </a:p>
          </p:txBody>
        </p:sp>
        <p:sp>
          <p:nvSpPr>
            <p:cNvPr id="10" name="TextBox 9"/>
            <p:cNvSpPr txBox="1"/>
            <p:nvPr/>
          </p:nvSpPr>
          <p:spPr>
            <a:xfrm>
              <a:off x="2011123" y="3662757"/>
              <a:ext cx="2515432" cy="276999"/>
            </a:xfrm>
            <a:prstGeom prst="rect">
              <a:avLst/>
            </a:prstGeom>
            <a:noFill/>
          </p:spPr>
          <p:txBody>
            <a:bodyPr wrap="none" rtlCol="0">
              <a:spAutoFit/>
            </a:bodyPr>
            <a:lstStyle/>
            <a:p>
              <a:r>
                <a:rPr lang="en-US" altLang="ko-KR" sz="1200" dirty="0" smtClean="0">
                  <a:latin typeface="맑은 고딕" pitchFamily="50" charset="-127"/>
                  <a:ea typeface="맑은 고딕" pitchFamily="50" charset="-127"/>
                </a:rPr>
                <a:t>1-4. </a:t>
              </a:r>
              <a:r>
                <a:rPr lang="ko-KR" altLang="en-US" sz="1200" dirty="0" smtClean="0">
                  <a:latin typeface="맑은 고딕" pitchFamily="50" charset="-127"/>
                  <a:ea typeface="맑은 고딕" pitchFamily="50" charset="-127"/>
                </a:rPr>
                <a:t>미세먼지로 </a:t>
              </a:r>
              <a:r>
                <a:rPr lang="ko-KR" altLang="en-US" sz="1200" dirty="0">
                  <a:latin typeface="맑은 고딕" pitchFamily="50" charset="-127"/>
                  <a:ea typeface="맑은 고딕" pitchFamily="50" charset="-127"/>
                </a:rPr>
                <a:t>인한 농산물 </a:t>
              </a:r>
              <a:r>
                <a:rPr lang="ko-KR" altLang="en-US" sz="1200" dirty="0" smtClean="0">
                  <a:latin typeface="맑은 고딕" pitchFamily="50" charset="-127"/>
                  <a:ea typeface="맑은 고딕" pitchFamily="50" charset="-127"/>
                </a:rPr>
                <a:t>피해</a:t>
              </a:r>
              <a:endParaRPr lang="ko-KR" altLang="en-US" sz="1200" dirty="0">
                <a:latin typeface="맑은 고딕" pitchFamily="50" charset="-127"/>
                <a:ea typeface="맑은 고딕" pitchFamily="50" charset="-127"/>
              </a:endParaRPr>
            </a:p>
          </p:txBody>
        </p:sp>
        <p:sp>
          <p:nvSpPr>
            <p:cNvPr id="36" name="TextBox 35"/>
            <p:cNvSpPr txBox="1"/>
            <p:nvPr/>
          </p:nvSpPr>
          <p:spPr>
            <a:xfrm>
              <a:off x="2011123" y="3944460"/>
              <a:ext cx="1537600" cy="276999"/>
            </a:xfrm>
            <a:prstGeom prst="rect">
              <a:avLst/>
            </a:prstGeom>
            <a:noFill/>
          </p:spPr>
          <p:txBody>
            <a:bodyPr wrap="none" rtlCol="0">
              <a:spAutoFit/>
            </a:bodyPr>
            <a:lstStyle/>
            <a:p>
              <a:r>
                <a:rPr lang="en-US" altLang="ko-KR" sz="1200" dirty="0" smtClean="0">
                  <a:latin typeface="맑은 고딕" pitchFamily="50" charset="-127"/>
                  <a:ea typeface="맑은 고딕" pitchFamily="50" charset="-127"/>
                </a:rPr>
                <a:t>1-5. </a:t>
              </a:r>
              <a:r>
                <a:rPr lang="ko-KR" altLang="en-US" sz="1200" dirty="0" smtClean="0">
                  <a:latin typeface="맑은 고딕" pitchFamily="50" charset="-127"/>
                  <a:ea typeface="맑은 고딕" pitchFamily="50" charset="-127"/>
                </a:rPr>
                <a:t>오이 선정 배경</a:t>
              </a:r>
              <a:endParaRPr lang="ko-KR" altLang="en-US" sz="1200" dirty="0">
                <a:latin typeface="맑은 고딕" pitchFamily="50" charset="-127"/>
                <a:ea typeface="맑은 고딕" pitchFamily="50" charset="-127"/>
              </a:endParaRPr>
            </a:p>
          </p:txBody>
        </p:sp>
      </p:grpSp>
      <p:grpSp>
        <p:nvGrpSpPr>
          <p:cNvPr id="14" name="그룹 13"/>
          <p:cNvGrpSpPr/>
          <p:nvPr/>
        </p:nvGrpSpPr>
        <p:grpSpPr>
          <a:xfrm>
            <a:off x="3604836" y="2854282"/>
            <a:ext cx="2550889" cy="1661202"/>
            <a:chOff x="5715934" y="1140844"/>
            <a:chExt cx="2550889" cy="1661202"/>
          </a:xfrm>
        </p:grpSpPr>
        <p:grpSp>
          <p:nvGrpSpPr>
            <p:cNvPr id="15" name="그룹 14"/>
            <p:cNvGrpSpPr/>
            <p:nvPr/>
          </p:nvGrpSpPr>
          <p:grpSpPr>
            <a:xfrm>
              <a:off x="5715934" y="1140844"/>
              <a:ext cx="747880" cy="925921"/>
              <a:chOff x="2181677" y="2745858"/>
              <a:chExt cx="747880" cy="925921"/>
            </a:xfrm>
          </p:grpSpPr>
          <p:sp>
            <p:nvSpPr>
              <p:cNvPr id="21" name="TextBox 20"/>
              <p:cNvSpPr txBox="1"/>
              <p:nvPr/>
            </p:nvSpPr>
            <p:spPr>
              <a:xfrm>
                <a:off x="2181677" y="2745858"/>
                <a:ext cx="449162" cy="646331"/>
              </a:xfrm>
              <a:prstGeom prst="rect">
                <a:avLst/>
              </a:prstGeom>
              <a:noFill/>
            </p:spPr>
            <p:txBody>
              <a:bodyPr wrap="none" rtlCol="0">
                <a:spAutoFit/>
              </a:bodyPr>
              <a:lstStyle/>
              <a:p>
                <a:r>
                  <a:rPr lang="en-US" altLang="ko-KR" sz="3600" dirty="0" smtClean="0">
                    <a:latin typeface="맑은 고딕" pitchFamily="50" charset="-127"/>
                    <a:ea typeface="맑은 고딕" pitchFamily="50" charset="-127"/>
                  </a:rPr>
                  <a:t>2</a:t>
                </a:r>
                <a:endParaRPr lang="ko-KR" altLang="en-US" sz="3600" dirty="0">
                  <a:latin typeface="맑은 고딕" pitchFamily="50" charset="-127"/>
                  <a:ea typeface="맑은 고딕" pitchFamily="50" charset="-127"/>
                </a:endParaRPr>
              </a:p>
            </p:txBody>
          </p:sp>
          <p:sp>
            <p:nvSpPr>
              <p:cNvPr id="22" name="직각 삼각형 21"/>
              <p:cNvSpPr/>
              <p:nvPr/>
            </p:nvSpPr>
            <p:spPr>
              <a:xfrm rot="16200000">
                <a:off x="2620469" y="3362691"/>
                <a:ext cx="309088" cy="309088"/>
              </a:xfrm>
              <a:prstGeom prst="rtTriangle">
                <a:avLst/>
              </a:prstGeom>
              <a:solidFill>
                <a:schemeClr val="bg1"/>
              </a:solidFill>
              <a:ln>
                <a:noFill/>
              </a:ln>
              <a:effectLst>
                <a:outerShdw blurRad="152400" dist="482600" dir="13500000" algn="br" rotWithShape="0">
                  <a:prstClr val="black">
                    <a:alpha val="3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맑은 고딕" pitchFamily="50" charset="-127"/>
                  <a:ea typeface="맑은 고딕" pitchFamily="50" charset="-127"/>
                </a:endParaRPr>
              </a:p>
            </p:txBody>
          </p:sp>
          <p:sp>
            <p:nvSpPr>
              <p:cNvPr id="23" name="직각 삼각형 22"/>
              <p:cNvSpPr/>
              <p:nvPr/>
            </p:nvSpPr>
            <p:spPr>
              <a:xfrm rot="16200000">
                <a:off x="2210366" y="2964584"/>
                <a:ext cx="468052" cy="468052"/>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맑은 고딕" pitchFamily="50" charset="-127"/>
                  <a:ea typeface="맑은 고딕" pitchFamily="50" charset="-127"/>
                </a:endParaRPr>
              </a:p>
            </p:txBody>
          </p:sp>
        </p:grpSp>
        <p:sp>
          <p:nvSpPr>
            <p:cNvPr id="16" name="TextBox 15"/>
            <p:cNvSpPr txBox="1"/>
            <p:nvPr/>
          </p:nvSpPr>
          <p:spPr>
            <a:xfrm>
              <a:off x="6264188" y="1303452"/>
              <a:ext cx="1765227" cy="338554"/>
            </a:xfrm>
            <a:prstGeom prst="rect">
              <a:avLst/>
            </a:prstGeom>
            <a:noFill/>
          </p:spPr>
          <p:txBody>
            <a:bodyPr wrap="none" rtlCol="0">
              <a:spAutoFit/>
            </a:bodyPr>
            <a:lstStyle/>
            <a:p>
              <a:r>
                <a:rPr lang="ko-KR" altLang="en-US" sz="1600" dirty="0" smtClean="0">
                  <a:solidFill>
                    <a:schemeClr val="accent5">
                      <a:lumMod val="75000"/>
                    </a:schemeClr>
                  </a:solidFill>
                  <a:latin typeface="맑은 고딕" pitchFamily="50" charset="-127"/>
                  <a:ea typeface="맑은 고딕" pitchFamily="50" charset="-127"/>
                </a:rPr>
                <a:t>활용 데이터 정의</a:t>
              </a:r>
              <a:endParaRPr lang="ko-KR" altLang="en-US" sz="1600" dirty="0">
                <a:solidFill>
                  <a:schemeClr val="accent5">
                    <a:lumMod val="75000"/>
                  </a:schemeClr>
                </a:solidFill>
                <a:latin typeface="맑은 고딕" pitchFamily="50" charset="-127"/>
                <a:ea typeface="맑은 고딕" pitchFamily="50" charset="-127"/>
              </a:endParaRPr>
            </a:p>
          </p:txBody>
        </p:sp>
        <p:sp>
          <p:nvSpPr>
            <p:cNvPr id="17" name="TextBox 16"/>
            <p:cNvSpPr txBox="1"/>
            <p:nvPr/>
          </p:nvSpPr>
          <p:spPr>
            <a:xfrm>
              <a:off x="6267558" y="1622957"/>
              <a:ext cx="1999265" cy="276999"/>
            </a:xfrm>
            <a:prstGeom prst="rect">
              <a:avLst/>
            </a:prstGeom>
            <a:noFill/>
          </p:spPr>
          <p:txBody>
            <a:bodyPr wrap="none" rtlCol="0">
              <a:spAutoFit/>
            </a:bodyPr>
            <a:lstStyle/>
            <a:p>
              <a:r>
                <a:rPr lang="en-US" altLang="ko-KR" sz="1200" dirty="0">
                  <a:latin typeface="맑은 고딕" pitchFamily="50" charset="-127"/>
                  <a:ea typeface="맑은 고딕" pitchFamily="50" charset="-127"/>
                </a:rPr>
                <a:t>2-1. </a:t>
              </a:r>
              <a:r>
                <a:rPr lang="ko-KR" altLang="en-US" sz="1200" dirty="0">
                  <a:latin typeface="맑은 고딕" pitchFamily="50" charset="-127"/>
                  <a:ea typeface="맑은 고딕" pitchFamily="50" charset="-127"/>
                </a:rPr>
                <a:t>활용데이터 </a:t>
              </a:r>
              <a:r>
                <a:rPr lang="ko-KR" altLang="en-US" sz="1200" dirty="0" err="1">
                  <a:latin typeface="맑은 고딕" pitchFamily="50" charset="-127"/>
                  <a:ea typeface="맑은 고딕" pitchFamily="50" charset="-127"/>
                </a:rPr>
                <a:t>컬럼</a:t>
              </a:r>
              <a:r>
                <a:rPr lang="ko-KR" altLang="en-US" sz="1200" dirty="0">
                  <a:latin typeface="맑은 고딕" pitchFamily="50" charset="-127"/>
                  <a:ea typeface="맑은 고딕" pitchFamily="50" charset="-127"/>
                </a:rPr>
                <a:t> 정의</a:t>
              </a:r>
            </a:p>
          </p:txBody>
        </p:sp>
        <p:sp>
          <p:nvSpPr>
            <p:cNvPr id="18" name="TextBox 17"/>
            <p:cNvSpPr txBox="1"/>
            <p:nvPr/>
          </p:nvSpPr>
          <p:spPr>
            <a:xfrm>
              <a:off x="6267558" y="1923654"/>
              <a:ext cx="1329210" cy="276999"/>
            </a:xfrm>
            <a:prstGeom prst="rect">
              <a:avLst/>
            </a:prstGeom>
            <a:noFill/>
          </p:spPr>
          <p:txBody>
            <a:bodyPr wrap="none" rtlCol="0">
              <a:spAutoFit/>
            </a:bodyPr>
            <a:lstStyle/>
            <a:p>
              <a:r>
                <a:rPr lang="en-US" altLang="ko-KR" sz="1200" dirty="0" smtClean="0">
                  <a:latin typeface="맑은 고딕" pitchFamily="50" charset="-127"/>
                  <a:ea typeface="맑은 고딕" pitchFamily="50" charset="-127"/>
                </a:rPr>
                <a:t>2-2. </a:t>
              </a:r>
              <a:r>
                <a:rPr lang="ko-KR" altLang="en-US" sz="1200" dirty="0" smtClean="0">
                  <a:latin typeface="맑은 고딕" pitchFamily="50" charset="-127"/>
                  <a:ea typeface="맑은 고딕" pitchFamily="50" charset="-127"/>
                </a:rPr>
                <a:t>기상 데이터</a:t>
              </a:r>
              <a:endParaRPr lang="ko-KR" altLang="en-US" sz="1200" dirty="0">
                <a:latin typeface="맑은 고딕" pitchFamily="50" charset="-127"/>
                <a:ea typeface="맑은 고딕" pitchFamily="50" charset="-127"/>
              </a:endParaRPr>
            </a:p>
          </p:txBody>
        </p:sp>
        <p:sp>
          <p:nvSpPr>
            <p:cNvPr id="19" name="TextBox 18"/>
            <p:cNvSpPr txBox="1"/>
            <p:nvPr/>
          </p:nvSpPr>
          <p:spPr>
            <a:xfrm>
              <a:off x="6267558" y="2224351"/>
              <a:ext cx="1329210" cy="276999"/>
            </a:xfrm>
            <a:prstGeom prst="rect">
              <a:avLst/>
            </a:prstGeom>
            <a:noFill/>
          </p:spPr>
          <p:txBody>
            <a:bodyPr wrap="none" rtlCol="0">
              <a:spAutoFit/>
            </a:bodyPr>
            <a:lstStyle/>
            <a:p>
              <a:r>
                <a:rPr lang="en-US" altLang="ko-KR" sz="1200" dirty="0" smtClean="0">
                  <a:latin typeface="맑은 고딕" pitchFamily="50" charset="-127"/>
                  <a:ea typeface="맑은 고딕" pitchFamily="50" charset="-127"/>
                </a:rPr>
                <a:t>2-3. </a:t>
              </a:r>
              <a:r>
                <a:rPr lang="ko-KR" altLang="en-US" sz="1200" dirty="0" smtClean="0">
                  <a:latin typeface="맑은 고딕" pitchFamily="50" charset="-127"/>
                  <a:ea typeface="맑은 고딕" pitchFamily="50" charset="-127"/>
                </a:rPr>
                <a:t>대기 데이터</a:t>
              </a:r>
              <a:endParaRPr lang="ko-KR" altLang="en-US" sz="1200" dirty="0">
                <a:latin typeface="맑은 고딕" pitchFamily="50" charset="-127"/>
                <a:ea typeface="맑은 고딕" pitchFamily="50" charset="-127"/>
              </a:endParaRPr>
            </a:p>
          </p:txBody>
        </p:sp>
        <p:sp>
          <p:nvSpPr>
            <p:cNvPr id="20" name="TextBox 19"/>
            <p:cNvSpPr txBox="1"/>
            <p:nvPr/>
          </p:nvSpPr>
          <p:spPr>
            <a:xfrm>
              <a:off x="6267558" y="2525047"/>
              <a:ext cx="1537600" cy="276999"/>
            </a:xfrm>
            <a:prstGeom prst="rect">
              <a:avLst/>
            </a:prstGeom>
            <a:noFill/>
          </p:spPr>
          <p:txBody>
            <a:bodyPr wrap="none" rtlCol="0">
              <a:spAutoFit/>
            </a:bodyPr>
            <a:lstStyle/>
            <a:p>
              <a:r>
                <a:rPr lang="en-US" altLang="ko-KR" sz="1200" dirty="0" smtClean="0">
                  <a:latin typeface="맑은 고딕" pitchFamily="50" charset="-127"/>
                  <a:ea typeface="맑은 고딕" pitchFamily="50" charset="-127"/>
                </a:rPr>
                <a:t>2-4. </a:t>
              </a:r>
              <a:r>
                <a:rPr lang="ko-KR" altLang="en-US" sz="1200" dirty="0" smtClean="0">
                  <a:latin typeface="맑은 고딕" pitchFamily="50" charset="-127"/>
                  <a:ea typeface="맑은 고딕" pitchFamily="50" charset="-127"/>
                </a:rPr>
                <a:t>농산물 데이터</a:t>
              </a:r>
              <a:r>
                <a:rPr lang="en-US" altLang="ko-KR" sz="1200" dirty="0" smtClean="0">
                  <a:latin typeface="맑은 고딕" pitchFamily="50" charset="-127"/>
                  <a:ea typeface="맑은 고딕" pitchFamily="50" charset="-127"/>
                </a:rPr>
                <a:t> </a:t>
              </a:r>
              <a:endParaRPr lang="ko-KR" altLang="en-US" sz="1200" dirty="0">
                <a:latin typeface="맑은 고딕" pitchFamily="50" charset="-127"/>
                <a:ea typeface="맑은 고딕" pitchFamily="50" charset="-127"/>
              </a:endParaRPr>
            </a:p>
          </p:txBody>
        </p:sp>
      </p:grpSp>
      <p:grpSp>
        <p:nvGrpSpPr>
          <p:cNvPr id="24" name="그룹 23"/>
          <p:cNvGrpSpPr/>
          <p:nvPr/>
        </p:nvGrpSpPr>
        <p:grpSpPr>
          <a:xfrm>
            <a:off x="3604836" y="4813656"/>
            <a:ext cx="4023682" cy="1361978"/>
            <a:chOff x="6895651" y="3721866"/>
            <a:chExt cx="4023682" cy="1361978"/>
          </a:xfrm>
        </p:grpSpPr>
        <p:grpSp>
          <p:nvGrpSpPr>
            <p:cNvPr id="25" name="그룹 24"/>
            <p:cNvGrpSpPr/>
            <p:nvPr/>
          </p:nvGrpSpPr>
          <p:grpSpPr>
            <a:xfrm>
              <a:off x="6895651" y="3721866"/>
              <a:ext cx="747880" cy="925921"/>
              <a:chOff x="2181677" y="4647810"/>
              <a:chExt cx="747880" cy="925921"/>
            </a:xfrm>
          </p:grpSpPr>
          <p:sp>
            <p:nvSpPr>
              <p:cNvPr id="31" name="TextBox 30"/>
              <p:cNvSpPr txBox="1"/>
              <p:nvPr/>
            </p:nvSpPr>
            <p:spPr>
              <a:xfrm>
                <a:off x="2181677" y="4647810"/>
                <a:ext cx="449162" cy="646331"/>
              </a:xfrm>
              <a:prstGeom prst="rect">
                <a:avLst/>
              </a:prstGeom>
              <a:noFill/>
            </p:spPr>
            <p:txBody>
              <a:bodyPr wrap="none" rtlCol="0">
                <a:spAutoFit/>
              </a:bodyPr>
              <a:lstStyle/>
              <a:p>
                <a:r>
                  <a:rPr lang="en-US" altLang="ko-KR" sz="3600" dirty="0" smtClean="0">
                    <a:latin typeface="맑은 고딕" pitchFamily="50" charset="-127"/>
                    <a:ea typeface="맑은 고딕" pitchFamily="50" charset="-127"/>
                  </a:rPr>
                  <a:t>3</a:t>
                </a:r>
                <a:endParaRPr lang="ko-KR" altLang="en-US" sz="3600" dirty="0">
                  <a:latin typeface="맑은 고딕" pitchFamily="50" charset="-127"/>
                  <a:ea typeface="맑은 고딕" pitchFamily="50" charset="-127"/>
                </a:endParaRPr>
              </a:p>
            </p:txBody>
          </p:sp>
          <p:sp>
            <p:nvSpPr>
              <p:cNvPr id="32" name="직각 삼각형 31"/>
              <p:cNvSpPr/>
              <p:nvPr/>
            </p:nvSpPr>
            <p:spPr>
              <a:xfrm rot="16200000">
                <a:off x="2620469" y="5264643"/>
                <a:ext cx="309088" cy="309088"/>
              </a:xfrm>
              <a:prstGeom prst="rtTriangle">
                <a:avLst/>
              </a:prstGeom>
              <a:solidFill>
                <a:schemeClr val="bg1"/>
              </a:solidFill>
              <a:ln>
                <a:noFill/>
              </a:ln>
              <a:effectLst>
                <a:outerShdw blurRad="152400" dist="482600" dir="13500000" algn="br" rotWithShape="0">
                  <a:prstClr val="black">
                    <a:alpha val="3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맑은 고딕" pitchFamily="50" charset="-127"/>
                  <a:ea typeface="맑은 고딕" pitchFamily="50" charset="-127"/>
                </a:endParaRPr>
              </a:p>
            </p:txBody>
          </p:sp>
          <p:sp>
            <p:nvSpPr>
              <p:cNvPr id="33" name="직각 삼각형 32"/>
              <p:cNvSpPr/>
              <p:nvPr/>
            </p:nvSpPr>
            <p:spPr>
              <a:xfrm rot="16200000">
                <a:off x="2210366" y="4866536"/>
                <a:ext cx="468052" cy="468052"/>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맑은 고딕" pitchFamily="50" charset="-127"/>
                  <a:ea typeface="맑은 고딕" pitchFamily="50" charset="-127"/>
                </a:endParaRPr>
              </a:p>
            </p:txBody>
          </p:sp>
        </p:grpSp>
        <p:sp>
          <p:nvSpPr>
            <p:cNvPr id="26" name="TextBox 25"/>
            <p:cNvSpPr txBox="1"/>
            <p:nvPr/>
          </p:nvSpPr>
          <p:spPr>
            <a:xfrm>
              <a:off x="7429275" y="3916186"/>
              <a:ext cx="3490058" cy="338554"/>
            </a:xfrm>
            <a:prstGeom prst="rect">
              <a:avLst/>
            </a:prstGeom>
            <a:noFill/>
          </p:spPr>
          <p:txBody>
            <a:bodyPr wrap="none" rtlCol="0">
              <a:spAutoFit/>
            </a:bodyPr>
            <a:lstStyle/>
            <a:p>
              <a:r>
                <a:rPr lang="ko-KR" altLang="en-US" sz="1600" dirty="0" smtClean="0">
                  <a:solidFill>
                    <a:schemeClr val="accent1">
                      <a:lumMod val="75000"/>
                    </a:schemeClr>
                  </a:solidFill>
                  <a:latin typeface="맑은 고딕" pitchFamily="50" charset="-127"/>
                  <a:ea typeface="맑은 고딕" pitchFamily="50" charset="-127"/>
                </a:rPr>
                <a:t>데이터 처리 방안 및 활용 분석 기법</a:t>
              </a:r>
              <a:endParaRPr lang="ko-KR" altLang="en-US" sz="1600" dirty="0">
                <a:solidFill>
                  <a:schemeClr val="accent1">
                    <a:lumMod val="75000"/>
                  </a:schemeClr>
                </a:solidFill>
                <a:latin typeface="맑은 고딕" pitchFamily="50" charset="-127"/>
                <a:ea typeface="맑은 고딕" pitchFamily="50" charset="-127"/>
              </a:endParaRPr>
            </a:p>
          </p:txBody>
        </p:sp>
        <p:sp>
          <p:nvSpPr>
            <p:cNvPr id="27" name="TextBox 26"/>
            <p:cNvSpPr txBox="1"/>
            <p:nvPr/>
          </p:nvSpPr>
          <p:spPr>
            <a:xfrm>
              <a:off x="7447275" y="4206965"/>
              <a:ext cx="1537600" cy="276999"/>
            </a:xfrm>
            <a:prstGeom prst="rect">
              <a:avLst/>
            </a:prstGeom>
            <a:noFill/>
          </p:spPr>
          <p:txBody>
            <a:bodyPr wrap="none" rtlCol="0">
              <a:spAutoFit/>
            </a:bodyPr>
            <a:lstStyle/>
            <a:p>
              <a:r>
                <a:rPr lang="en-US" altLang="ko-KR" sz="1200" dirty="0" smtClean="0">
                  <a:latin typeface="맑은 고딕" pitchFamily="50" charset="-127"/>
                  <a:ea typeface="맑은 고딕" pitchFamily="50" charset="-127"/>
                </a:rPr>
                <a:t>3-1. </a:t>
              </a:r>
              <a:r>
                <a:rPr lang="ko-KR" altLang="en-US" sz="1200" dirty="0" smtClean="0">
                  <a:latin typeface="맑은 고딕" pitchFamily="50" charset="-127"/>
                  <a:ea typeface="맑은 고딕" pitchFamily="50" charset="-127"/>
                </a:rPr>
                <a:t>데이터 전처리</a:t>
              </a:r>
              <a:r>
                <a:rPr lang="en-US" altLang="ko-KR" sz="1200" dirty="0" smtClean="0">
                  <a:latin typeface="맑은 고딕" pitchFamily="50" charset="-127"/>
                  <a:ea typeface="맑은 고딕" pitchFamily="50" charset="-127"/>
                </a:rPr>
                <a:t> </a:t>
              </a:r>
              <a:endParaRPr lang="ko-KR" altLang="en-US" sz="1200" dirty="0">
                <a:latin typeface="맑은 고딕" pitchFamily="50" charset="-127"/>
                <a:ea typeface="맑은 고딕" pitchFamily="50" charset="-127"/>
              </a:endParaRPr>
            </a:p>
          </p:txBody>
        </p:sp>
        <p:sp>
          <p:nvSpPr>
            <p:cNvPr id="28" name="TextBox 27"/>
            <p:cNvSpPr txBox="1"/>
            <p:nvPr/>
          </p:nvSpPr>
          <p:spPr>
            <a:xfrm>
              <a:off x="7447275" y="4506905"/>
              <a:ext cx="1383712" cy="276999"/>
            </a:xfrm>
            <a:prstGeom prst="rect">
              <a:avLst/>
            </a:prstGeom>
            <a:noFill/>
          </p:spPr>
          <p:txBody>
            <a:bodyPr wrap="none" rtlCol="0">
              <a:spAutoFit/>
            </a:bodyPr>
            <a:lstStyle/>
            <a:p>
              <a:r>
                <a:rPr lang="en-US" altLang="ko-KR" sz="1200" dirty="0" smtClean="0">
                  <a:latin typeface="맑은 고딕" pitchFamily="50" charset="-127"/>
                  <a:ea typeface="맑은 고딕" pitchFamily="50" charset="-127"/>
                </a:rPr>
                <a:t>3-2. </a:t>
              </a:r>
              <a:r>
                <a:rPr lang="ko-KR" altLang="en-US" sz="1200" dirty="0" smtClean="0">
                  <a:latin typeface="맑은 고딕" pitchFamily="50" charset="-127"/>
                  <a:ea typeface="맑은 고딕" pitchFamily="50" charset="-127"/>
                </a:rPr>
                <a:t>데이터 분석</a:t>
              </a:r>
              <a:r>
                <a:rPr lang="en-US" altLang="ko-KR" sz="1200" dirty="0" smtClean="0">
                  <a:latin typeface="맑은 고딕" pitchFamily="50" charset="-127"/>
                  <a:ea typeface="맑은 고딕" pitchFamily="50" charset="-127"/>
                </a:rPr>
                <a:t> </a:t>
              </a:r>
              <a:endParaRPr lang="ko-KR" altLang="en-US" sz="1200" dirty="0">
                <a:latin typeface="맑은 고딕" pitchFamily="50" charset="-127"/>
                <a:ea typeface="맑은 고딕" pitchFamily="50" charset="-127"/>
              </a:endParaRPr>
            </a:p>
          </p:txBody>
        </p:sp>
        <p:sp>
          <p:nvSpPr>
            <p:cNvPr id="29" name="TextBox 28"/>
            <p:cNvSpPr txBox="1"/>
            <p:nvPr/>
          </p:nvSpPr>
          <p:spPr>
            <a:xfrm>
              <a:off x="7447275" y="4806845"/>
              <a:ext cx="1691489" cy="276999"/>
            </a:xfrm>
            <a:prstGeom prst="rect">
              <a:avLst/>
            </a:prstGeom>
            <a:noFill/>
          </p:spPr>
          <p:txBody>
            <a:bodyPr wrap="none" rtlCol="0">
              <a:spAutoFit/>
            </a:bodyPr>
            <a:lstStyle/>
            <a:p>
              <a:r>
                <a:rPr lang="en-US" altLang="ko-KR" sz="1200" dirty="0">
                  <a:latin typeface="맑은 고딕" pitchFamily="50" charset="-127"/>
                  <a:ea typeface="맑은 고딕" pitchFamily="50" charset="-127"/>
                </a:rPr>
                <a:t>3-3. </a:t>
              </a:r>
              <a:r>
                <a:rPr lang="ko-KR" altLang="en-US" sz="1200" dirty="0">
                  <a:latin typeface="맑은 고딕" pitchFamily="50" charset="-127"/>
                  <a:ea typeface="맑은 고딕" pitchFamily="50" charset="-127"/>
                </a:rPr>
                <a:t>데이터 분석 기법</a:t>
              </a:r>
            </a:p>
          </p:txBody>
        </p:sp>
      </p:grpSp>
      <p:cxnSp>
        <p:nvCxnSpPr>
          <p:cNvPr id="34" name="직선 연결선 33"/>
          <p:cNvCxnSpPr/>
          <p:nvPr/>
        </p:nvCxnSpPr>
        <p:spPr>
          <a:xfrm>
            <a:off x="3462824" y="404664"/>
            <a:ext cx="241471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직선 연결선 34"/>
          <p:cNvCxnSpPr/>
          <p:nvPr/>
        </p:nvCxnSpPr>
        <p:spPr>
          <a:xfrm>
            <a:off x="3492084" y="836712"/>
            <a:ext cx="241471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607014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p:cNvSpPr/>
          <p:nvPr/>
        </p:nvSpPr>
        <p:spPr>
          <a:xfrm>
            <a:off x="109892" y="102118"/>
            <a:ext cx="8928992" cy="66247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52" name="직사각형 51"/>
          <p:cNvSpPr/>
          <p:nvPr/>
        </p:nvSpPr>
        <p:spPr>
          <a:xfrm>
            <a:off x="395536" y="6124858"/>
            <a:ext cx="7704512" cy="338554"/>
          </a:xfrm>
          <a:prstGeom prst="rect">
            <a:avLst/>
          </a:prstGeom>
        </p:spPr>
        <p:txBody>
          <a:bodyPr wrap="square">
            <a:spAutoFit/>
          </a:bodyPr>
          <a:lstStyle/>
          <a:p>
            <a:pPr marL="285750" indent="-285750">
              <a:buFont typeface="Arial" pitchFamily="34" charset="0"/>
              <a:buChar char="•"/>
            </a:pPr>
            <a:r>
              <a:rPr lang="ko-KR" altLang="en-US" sz="1600" dirty="0">
                <a:latin typeface="돋움" pitchFamily="50" charset="-127"/>
                <a:ea typeface="돋움" pitchFamily="50" charset="-127"/>
              </a:rPr>
              <a:t>합계 일사보다 합계 일조 시간 요소가 예측 정확도가 높음</a:t>
            </a:r>
            <a:endParaRPr lang="en-US" altLang="ko-KR" sz="1600" dirty="0">
              <a:latin typeface="돋움" pitchFamily="50" charset="-127"/>
              <a:ea typeface="돋움" pitchFamily="50" charset="-127"/>
            </a:endParaRPr>
          </a:p>
        </p:txBody>
      </p:sp>
      <p:pic>
        <p:nvPicPr>
          <p:cNvPr id="11" name="그림 10"/>
          <p:cNvPicPr>
            <a:picLocks/>
          </p:cNvPicPr>
          <p:nvPr/>
        </p:nvPicPr>
        <p:blipFill>
          <a:blip r:embed="rId3">
            <a:extLst>
              <a:ext uri="{28A0092B-C50C-407E-A947-70E740481C1C}">
                <a14:useLocalDpi xmlns:a14="http://schemas.microsoft.com/office/drawing/2010/main" val="0"/>
              </a:ext>
            </a:extLst>
          </a:blip>
          <a:stretch>
            <a:fillRect/>
          </a:stretch>
        </p:blipFill>
        <p:spPr>
          <a:xfrm>
            <a:off x="899592" y="1288001"/>
            <a:ext cx="3096000" cy="2113200"/>
          </a:xfrm>
          <a:prstGeom prst="rect">
            <a:avLst/>
          </a:prstGeom>
        </p:spPr>
      </p:pic>
      <p:pic>
        <p:nvPicPr>
          <p:cNvPr id="5" name="그림 4"/>
          <p:cNvPicPr>
            <a:picLocks/>
          </p:cNvPicPr>
          <p:nvPr/>
        </p:nvPicPr>
        <p:blipFill>
          <a:blip r:embed="rId4">
            <a:extLst>
              <a:ext uri="{28A0092B-C50C-407E-A947-70E740481C1C}">
                <a14:useLocalDpi xmlns:a14="http://schemas.microsoft.com/office/drawing/2010/main" val="0"/>
              </a:ext>
            </a:extLst>
          </a:blip>
          <a:stretch>
            <a:fillRect/>
          </a:stretch>
        </p:blipFill>
        <p:spPr>
          <a:xfrm>
            <a:off x="5029448" y="1288001"/>
            <a:ext cx="3096000" cy="2113200"/>
          </a:xfrm>
          <a:prstGeom prst="rect">
            <a:avLst/>
          </a:prstGeom>
        </p:spPr>
      </p:pic>
      <p:sp>
        <p:nvSpPr>
          <p:cNvPr id="22" name="모서리가 둥근 직사각형 1"/>
          <p:cNvSpPr/>
          <p:nvPr/>
        </p:nvSpPr>
        <p:spPr>
          <a:xfrm>
            <a:off x="5029449" y="1074587"/>
            <a:ext cx="3214960" cy="213414"/>
          </a:xfrm>
          <a:custGeom>
            <a:avLst/>
            <a:gdLst/>
            <a:ahLst/>
            <a:cxnLst/>
            <a:rect l="l" t="t" r="r" b="b"/>
            <a:pathLst>
              <a:path w="4140460" h="569875">
                <a:moveTo>
                  <a:pt x="0" y="0"/>
                </a:moveTo>
                <a:lnTo>
                  <a:pt x="4140460" y="0"/>
                </a:lnTo>
                <a:lnTo>
                  <a:pt x="4140460" y="333077"/>
                </a:lnTo>
                <a:cubicBezTo>
                  <a:pt x="4140460" y="463857"/>
                  <a:pt x="4034442" y="569875"/>
                  <a:pt x="3903662" y="569875"/>
                </a:cubicBezTo>
                <a:lnTo>
                  <a:pt x="236798" y="569875"/>
                </a:lnTo>
                <a:cubicBezTo>
                  <a:pt x="106018" y="569875"/>
                  <a:pt x="0" y="463857"/>
                  <a:pt x="0" y="333077"/>
                </a:cubicBezTo>
                <a:close/>
              </a:path>
            </a:pathLst>
          </a:cu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ko-KR" altLang="en-US" sz="1200" dirty="0" smtClean="0">
                <a:solidFill>
                  <a:schemeClr val="tx1"/>
                </a:solidFill>
              </a:rPr>
              <a:t>온도</a:t>
            </a:r>
            <a:r>
              <a:rPr lang="en-US" altLang="ko-KR" sz="1200" dirty="0" smtClean="0">
                <a:solidFill>
                  <a:schemeClr val="tx1"/>
                </a:solidFill>
              </a:rPr>
              <a:t>, </a:t>
            </a:r>
            <a:r>
              <a:rPr lang="ko-KR" altLang="en-US" sz="1200" dirty="0" smtClean="0">
                <a:solidFill>
                  <a:schemeClr val="tx1"/>
                </a:solidFill>
              </a:rPr>
              <a:t>강수량</a:t>
            </a:r>
            <a:r>
              <a:rPr lang="en-US" altLang="ko-KR" sz="1200" dirty="0" smtClean="0">
                <a:solidFill>
                  <a:schemeClr val="tx1"/>
                </a:solidFill>
              </a:rPr>
              <a:t>, </a:t>
            </a:r>
            <a:r>
              <a:rPr lang="ko-KR" altLang="en-US" sz="1200" dirty="0" smtClean="0">
                <a:solidFill>
                  <a:schemeClr val="tx1"/>
                </a:solidFill>
              </a:rPr>
              <a:t>합계 일조 시간</a:t>
            </a:r>
            <a:r>
              <a:rPr lang="en-US" altLang="ko-KR" sz="1200" dirty="0" smtClean="0">
                <a:solidFill>
                  <a:schemeClr val="tx1"/>
                </a:solidFill>
              </a:rPr>
              <a:t>, PM2.5, PM10</a:t>
            </a:r>
            <a:endParaRPr lang="en-US" altLang="ko-KR" sz="1200" dirty="0">
              <a:solidFill>
                <a:schemeClr val="tx1"/>
              </a:solidFill>
            </a:endParaRPr>
          </a:p>
        </p:txBody>
      </p:sp>
      <p:graphicFrame>
        <p:nvGraphicFramePr>
          <p:cNvPr id="23" name="표 22"/>
          <p:cNvGraphicFramePr>
            <a:graphicFrameLocks noGrp="1"/>
          </p:cNvGraphicFramePr>
          <p:nvPr>
            <p:extLst>
              <p:ext uri="{D42A27DB-BD31-4B8C-83A1-F6EECF244321}">
                <p14:modId xmlns:p14="http://schemas.microsoft.com/office/powerpoint/2010/main" val="3044067339"/>
              </p:ext>
            </p:extLst>
          </p:nvPr>
        </p:nvGraphicFramePr>
        <p:xfrm>
          <a:off x="401752" y="3640686"/>
          <a:ext cx="8346712" cy="2236233"/>
        </p:xfrm>
        <a:graphic>
          <a:graphicData uri="http://schemas.openxmlformats.org/drawingml/2006/table">
            <a:tbl>
              <a:tblPr firstRow="1" bandRow="1">
                <a:tableStyleId>{F5AB1C69-6EDB-4FF4-983F-18BD219EF322}</a:tableStyleId>
              </a:tblPr>
              <a:tblGrid>
                <a:gridCol w="6634081"/>
                <a:gridCol w="1712631"/>
              </a:tblGrid>
              <a:tr h="426053">
                <a:tc>
                  <a:txBody>
                    <a:bodyPr/>
                    <a:lstStyle/>
                    <a:p>
                      <a:pPr algn="ctr" latinLnBrk="1"/>
                      <a:r>
                        <a:rPr lang="ko-KR" altLang="en-US" dirty="0" smtClean="0"/>
                        <a:t>요소</a:t>
                      </a:r>
                      <a:endParaRPr lang="ko-KR" altLang="en-US" dirty="0"/>
                    </a:p>
                  </a:txBody>
                  <a:tcPr anchor="ctr"/>
                </a:tc>
                <a:tc>
                  <a:txBody>
                    <a:bodyPr/>
                    <a:lstStyle/>
                    <a:p>
                      <a:pPr algn="ctr" latinLnBrk="1"/>
                      <a:r>
                        <a:rPr lang="en-US" altLang="ko-KR" dirty="0" smtClean="0"/>
                        <a:t>MAE</a:t>
                      </a:r>
                      <a:endParaRPr lang="ko-KR" altLang="en-US" dirty="0"/>
                    </a:p>
                  </a:txBody>
                  <a:tcPr anchor="ctr"/>
                </a:tc>
              </a:tr>
              <a:tr h="452545">
                <a:tc>
                  <a:txBody>
                    <a:bodyPr/>
                    <a:lstStyle/>
                    <a:p>
                      <a:pPr algn="ctr" fontAlgn="ctr"/>
                      <a:r>
                        <a:rPr lang="ko-KR" altLang="en-US" sz="1800" kern="1200" dirty="0" smtClean="0"/>
                        <a:t>온도 </a:t>
                      </a:r>
                      <a:r>
                        <a:rPr lang="en-US" altLang="ko-KR" sz="1800" kern="1200" dirty="0" smtClean="0"/>
                        <a:t>+ </a:t>
                      </a:r>
                      <a:r>
                        <a:rPr lang="ko-KR" altLang="en-US" sz="1800" kern="1200" dirty="0" smtClean="0"/>
                        <a:t>강수량 </a:t>
                      </a:r>
                      <a:r>
                        <a:rPr lang="en-US" altLang="ko-KR" sz="1800" kern="1200" dirty="0" smtClean="0"/>
                        <a:t>+ </a:t>
                      </a:r>
                      <a:r>
                        <a:rPr lang="ko-KR" altLang="en-US" sz="1800" kern="1200" dirty="0" smtClean="0"/>
                        <a:t>합계 일사</a:t>
                      </a:r>
                      <a:endParaRPr lang="ko-KR" altLang="en-US" sz="1800" kern="1200" dirty="0">
                        <a:solidFill>
                          <a:schemeClr val="tx1"/>
                        </a:solidFill>
                        <a:latin typeface="+mn-lt"/>
                        <a:ea typeface="+mn-ea"/>
                        <a:cs typeface="+mn-cs"/>
                      </a:endParaRPr>
                    </a:p>
                  </a:txBody>
                  <a:tcPr marL="9525" marR="9525" marT="9525" marB="0" anchor="ctr"/>
                </a:tc>
                <a:tc>
                  <a:txBody>
                    <a:bodyPr/>
                    <a:lstStyle/>
                    <a:p>
                      <a:pPr algn="ctr" latinLnBrk="1"/>
                      <a:r>
                        <a:rPr lang="en-US" altLang="ko-KR" dirty="0" smtClean="0"/>
                        <a:t>1729</a:t>
                      </a:r>
                      <a:endParaRPr lang="ko-KR" altLang="en-US" dirty="0"/>
                    </a:p>
                  </a:txBody>
                  <a:tcPr anchor="ctr"/>
                </a:tc>
              </a:tr>
              <a:tr h="452545">
                <a:tc>
                  <a:txBody>
                    <a:bodyPr/>
                    <a:lstStyle/>
                    <a:p>
                      <a:pPr algn="ctr" fontAlgn="ctr"/>
                      <a:r>
                        <a:rPr lang="ko-KR" altLang="en-US" sz="1800" kern="1200" dirty="0" smtClean="0"/>
                        <a:t>온도 </a:t>
                      </a:r>
                      <a:r>
                        <a:rPr lang="en-US" altLang="ko-KR" sz="1800" kern="1200" dirty="0" smtClean="0"/>
                        <a:t>+ </a:t>
                      </a:r>
                      <a:r>
                        <a:rPr lang="ko-KR" altLang="en-US" sz="1800" kern="1200" dirty="0" smtClean="0"/>
                        <a:t>강수량 </a:t>
                      </a:r>
                      <a:r>
                        <a:rPr lang="en-US" altLang="ko-KR" sz="1800" kern="1200" dirty="0" smtClean="0"/>
                        <a:t>+ </a:t>
                      </a:r>
                      <a:r>
                        <a:rPr lang="ko-KR" altLang="en-US" sz="1800" kern="1200" dirty="0" smtClean="0"/>
                        <a:t>합계 일사 </a:t>
                      </a:r>
                      <a:r>
                        <a:rPr lang="en-US" altLang="ko-KR" sz="1800" kern="1200" dirty="0" smtClean="0"/>
                        <a:t>+ PM10</a:t>
                      </a:r>
                      <a:endParaRPr lang="en-US" altLang="ko-KR" sz="1800" kern="1200" dirty="0">
                        <a:solidFill>
                          <a:schemeClr val="tx1"/>
                        </a:solidFill>
                        <a:latin typeface="+mn-lt"/>
                        <a:ea typeface="+mn-ea"/>
                        <a:cs typeface="+mn-cs"/>
                      </a:endParaRPr>
                    </a:p>
                  </a:txBody>
                  <a:tcPr marL="9525" marR="9525" marT="9525" marB="0" anchor="ctr"/>
                </a:tc>
                <a:tc>
                  <a:txBody>
                    <a:bodyPr/>
                    <a:lstStyle/>
                    <a:p>
                      <a:pPr algn="ctr" latinLnBrk="1"/>
                      <a:r>
                        <a:rPr lang="en-US" altLang="ko-KR" dirty="0" smtClean="0"/>
                        <a:t>1463</a:t>
                      </a:r>
                      <a:endParaRPr lang="ko-KR" altLang="en-US" dirty="0"/>
                    </a:p>
                  </a:txBody>
                  <a:tcPr anchor="ctr"/>
                </a:tc>
              </a:tr>
              <a:tr h="452545">
                <a:tc>
                  <a:txBody>
                    <a:bodyPr/>
                    <a:lstStyle/>
                    <a:p>
                      <a:pPr algn="ctr" fontAlgn="ctr"/>
                      <a:r>
                        <a:rPr lang="ko-KR" altLang="en-US" sz="1800" kern="1200" dirty="0" smtClean="0"/>
                        <a:t>합계 일조 시간 </a:t>
                      </a:r>
                      <a:r>
                        <a:rPr lang="en-US" altLang="ko-KR" sz="1800" kern="1200" dirty="0"/>
                        <a:t>+ </a:t>
                      </a:r>
                      <a:r>
                        <a:rPr lang="ko-KR" altLang="en-US" sz="1800" kern="1200" dirty="0"/>
                        <a:t>온도 </a:t>
                      </a:r>
                      <a:r>
                        <a:rPr lang="en-US" altLang="ko-KR" sz="1800" kern="1200" dirty="0"/>
                        <a:t>+ </a:t>
                      </a:r>
                      <a:r>
                        <a:rPr lang="ko-KR" altLang="en-US" sz="1800" kern="1200" dirty="0" smtClean="0"/>
                        <a:t>강수량</a:t>
                      </a:r>
                      <a:endParaRPr lang="ko-KR" altLang="en-US" sz="1800" kern="1200" dirty="0">
                        <a:solidFill>
                          <a:schemeClr val="tx1"/>
                        </a:solidFill>
                        <a:latin typeface="+mn-lt"/>
                        <a:ea typeface="+mn-ea"/>
                        <a:cs typeface="+mn-cs"/>
                      </a:endParaRPr>
                    </a:p>
                  </a:txBody>
                  <a:tcPr marL="9525" marR="9525" marT="9525" marB="0" anchor="ctr"/>
                </a:tc>
                <a:tc>
                  <a:txBody>
                    <a:bodyPr/>
                    <a:lstStyle/>
                    <a:p>
                      <a:pPr algn="ctr" latinLnBrk="1"/>
                      <a:r>
                        <a:rPr lang="en-US" altLang="ko-KR" dirty="0" smtClean="0"/>
                        <a:t>1507</a:t>
                      </a:r>
                      <a:endParaRPr lang="ko-KR" altLang="en-US" dirty="0"/>
                    </a:p>
                  </a:txBody>
                  <a:tcPr anchor="ctr"/>
                </a:tc>
              </a:tr>
              <a:tr h="452545">
                <a:tc>
                  <a:txBody>
                    <a:bodyPr/>
                    <a:lstStyle/>
                    <a:p>
                      <a:pPr algn="ctr" fontAlgn="ctr"/>
                      <a:r>
                        <a:rPr lang="ko-KR" altLang="en-US" sz="1800" kern="1200" dirty="0" smtClean="0">
                          <a:solidFill>
                            <a:srgbClr val="FF0000"/>
                          </a:solidFill>
                        </a:rPr>
                        <a:t>합계 일조 시간 </a:t>
                      </a:r>
                      <a:r>
                        <a:rPr lang="en-US" altLang="ko-KR" sz="1800" kern="1200" dirty="0">
                          <a:solidFill>
                            <a:srgbClr val="FF0000"/>
                          </a:solidFill>
                        </a:rPr>
                        <a:t>+ </a:t>
                      </a:r>
                      <a:r>
                        <a:rPr lang="ko-KR" altLang="en-US" sz="1800" kern="1200" dirty="0">
                          <a:solidFill>
                            <a:srgbClr val="FF0000"/>
                          </a:solidFill>
                        </a:rPr>
                        <a:t>온도 </a:t>
                      </a:r>
                      <a:r>
                        <a:rPr lang="en-US" altLang="ko-KR" sz="1800" kern="1200" dirty="0">
                          <a:solidFill>
                            <a:srgbClr val="FF0000"/>
                          </a:solidFill>
                        </a:rPr>
                        <a:t>+ </a:t>
                      </a:r>
                      <a:r>
                        <a:rPr lang="ko-KR" altLang="en-US" sz="1800" kern="1200" dirty="0" smtClean="0">
                          <a:solidFill>
                            <a:srgbClr val="FF0000"/>
                          </a:solidFill>
                        </a:rPr>
                        <a:t>강수량 </a:t>
                      </a:r>
                      <a:r>
                        <a:rPr lang="en-US" altLang="ko-KR" sz="1800" kern="1200" dirty="0">
                          <a:solidFill>
                            <a:srgbClr val="FF0000"/>
                          </a:solidFill>
                        </a:rPr>
                        <a:t>+ PM10</a:t>
                      </a:r>
                      <a:endParaRPr lang="en-US" altLang="ko-KR" sz="1800" kern="1200" dirty="0">
                        <a:solidFill>
                          <a:srgbClr val="FF0000"/>
                        </a:solidFill>
                        <a:latin typeface="+mn-lt"/>
                        <a:ea typeface="+mn-ea"/>
                        <a:cs typeface="+mn-cs"/>
                      </a:endParaRPr>
                    </a:p>
                  </a:txBody>
                  <a:tcPr marL="9525" marR="9525" marT="9525" marB="0" anchor="ctr"/>
                </a:tc>
                <a:tc>
                  <a:txBody>
                    <a:bodyPr/>
                    <a:lstStyle/>
                    <a:p>
                      <a:pPr marL="0" algn="ctr" defTabSz="914400" rtl="0" eaLnBrk="1" latinLnBrk="1" hangingPunct="1"/>
                      <a:r>
                        <a:rPr lang="en-US" altLang="ko-KR" sz="1800" kern="1200" dirty="0" smtClean="0">
                          <a:solidFill>
                            <a:srgbClr val="FF0000"/>
                          </a:solidFill>
                        </a:rPr>
                        <a:t>1243</a:t>
                      </a:r>
                      <a:endParaRPr lang="ko-KR" altLang="en-US" sz="1800" b="1" kern="1200" dirty="0">
                        <a:solidFill>
                          <a:srgbClr val="FF0000"/>
                        </a:solidFill>
                        <a:latin typeface="+mn-lt"/>
                        <a:ea typeface="+mn-ea"/>
                        <a:cs typeface="+mn-cs"/>
                      </a:endParaRPr>
                    </a:p>
                  </a:txBody>
                  <a:tcPr anchor="ctr"/>
                </a:tc>
              </a:tr>
            </a:tbl>
          </a:graphicData>
        </a:graphic>
      </p:graphicFrame>
      <p:sp>
        <p:nvSpPr>
          <p:cNvPr id="12" name="TextBox 11"/>
          <p:cNvSpPr txBox="1"/>
          <p:nvPr/>
        </p:nvSpPr>
        <p:spPr>
          <a:xfrm>
            <a:off x="2906975" y="443379"/>
            <a:ext cx="2677336" cy="338554"/>
          </a:xfrm>
          <a:prstGeom prst="rect">
            <a:avLst/>
          </a:prstGeom>
          <a:noFill/>
        </p:spPr>
        <p:txBody>
          <a:bodyPr wrap="none" rtlCol="0">
            <a:spAutoFit/>
          </a:bodyPr>
          <a:lstStyle/>
          <a:p>
            <a:r>
              <a:rPr lang="en-US" altLang="ko-KR" sz="1600" dirty="0" smtClean="0">
                <a:latin typeface="맑은 고딕" pitchFamily="50" charset="-127"/>
                <a:ea typeface="맑은 고딕" pitchFamily="50" charset="-127"/>
              </a:rPr>
              <a:t>4-3. </a:t>
            </a:r>
            <a:r>
              <a:rPr lang="ko-KR" altLang="en-US" sz="1600" dirty="0" smtClean="0">
                <a:latin typeface="맑은 고딕" pitchFamily="50" charset="-127"/>
                <a:ea typeface="맑은 고딕" pitchFamily="50" charset="-127"/>
              </a:rPr>
              <a:t>새로운 모델 탐색 결과</a:t>
            </a:r>
            <a:endParaRPr lang="ko-KR" altLang="en-US" sz="1600" dirty="0">
              <a:latin typeface="맑은 고딕" pitchFamily="50" charset="-127"/>
              <a:ea typeface="맑은 고딕" pitchFamily="50" charset="-127"/>
            </a:endParaRPr>
          </a:p>
        </p:txBody>
      </p:sp>
      <p:grpSp>
        <p:nvGrpSpPr>
          <p:cNvPr id="13" name="그룹 12"/>
          <p:cNvGrpSpPr/>
          <p:nvPr/>
        </p:nvGrpSpPr>
        <p:grpSpPr>
          <a:xfrm>
            <a:off x="669491" y="257417"/>
            <a:ext cx="1963568" cy="925921"/>
            <a:chOff x="1470655" y="2366883"/>
            <a:chExt cx="1963568" cy="925921"/>
          </a:xfrm>
        </p:grpSpPr>
        <p:grpSp>
          <p:nvGrpSpPr>
            <p:cNvPr id="14" name="그룹 13"/>
            <p:cNvGrpSpPr/>
            <p:nvPr/>
          </p:nvGrpSpPr>
          <p:grpSpPr>
            <a:xfrm>
              <a:off x="1470655" y="2366883"/>
              <a:ext cx="747880" cy="925921"/>
              <a:chOff x="2181677" y="1319394"/>
              <a:chExt cx="747880" cy="925921"/>
            </a:xfrm>
          </p:grpSpPr>
          <p:sp>
            <p:nvSpPr>
              <p:cNvPr id="16" name="TextBox 15"/>
              <p:cNvSpPr txBox="1"/>
              <p:nvPr/>
            </p:nvSpPr>
            <p:spPr>
              <a:xfrm>
                <a:off x="2181677" y="1319394"/>
                <a:ext cx="439544" cy="646331"/>
              </a:xfrm>
              <a:prstGeom prst="rect">
                <a:avLst/>
              </a:prstGeom>
              <a:noFill/>
            </p:spPr>
            <p:txBody>
              <a:bodyPr wrap="none" rtlCol="0">
                <a:spAutoFit/>
              </a:bodyPr>
              <a:lstStyle/>
              <a:p>
                <a:r>
                  <a:rPr lang="en-US" altLang="ko-KR" sz="3600" dirty="0">
                    <a:latin typeface="맑은 고딕" pitchFamily="50" charset="-127"/>
                    <a:ea typeface="맑은 고딕" pitchFamily="50" charset="-127"/>
                  </a:rPr>
                  <a:t>4</a:t>
                </a:r>
                <a:endParaRPr lang="ko-KR" altLang="en-US" sz="3600" dirty="0">
                  <a:latin typeface="맑은 고딕" pitchFamily="50" charset="-127"/>
                  <a:ea typeface="맑은 고딕" pitchFamily="50" charset="-127"/>
                </a:endParaRPr>
              </a:p>
            </p:txBody>
          </p:sp>
          <p:sp>
            <p:nvSpPr>
              <p:cNvPr id="17" name="직각 삼각형 16"/>
              <p:cNvSpPr/>
              <p:nvPr/>
            </p:nvSpPr>
            <p:spPr>
              <a:xfrm rot="16200000">
                <a:off x="2620469" y="1936227"/>
                <a:ext cx="309088" cy="309088"/>
              </a:xfrm>
              <a:prstGeom prst="rtTriangle">
                <a:avLst/>
              </a:prstGeom>
              <a:solidFill>
                <a:schemeClr val="bg1"/>
              </a:solidFill>
              <a:ln>
                <a:noFill/>
              </a:ln>
              <a:effectLst>
                <a:outerShdw blurRad="152400" dist="482600" dir="13500000" algn="br" rotWithShape="0">
                  <a:prstClr val="black">
                    <a:alpha val="3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맑은 고딕" pitchFamily="50" charset="-127"/>
                  <a:ea typeface="맑은 고딕" pitchFamily="50" charset="-127"/>
                </a:endParaRPr>
              </a:p>
            </p:txBody>
          </p:sp>
          <p:sp>
            <p:nvSpPr>
              <p:cNvPr id="18" name="직각 삼각형 17"/>
              <p:cNvSpPr/>
              <p:nvPr/>
            </p:nvSpPr>
            <p:spPr>
              <a:xfrm rot="16200000">
                <a:off x="2210366" y="1538120"/>
                <a:ext cx="468052" cy="468052"/>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맑은 고딕" pitchFamily="50" charset="-127"/>
                  <a:ea typeface="맑은 고딕" pitchFamily="50" charset="-127"/>
                </a:endParaRPr>
              </a:p>
            </p:txBody>
          </p:sp>
        </p:grpSp>
        <p:sp>
          <p:nvSpPr>
            <p:cNvPr id="15" name="TextBox 14"/>
            <p:cNvSpPr txBox="1"/>
            <p:nvPr/>
          </p:nvSpPr>
          <p:spPr>
            <a:xfrm>
              <a:off x="1909447" y="2491290"/>
              <a:ext cx="1524776" cy="461665"/>
            </a:xfrm>
            <a:prstGeom prst="rect">
              <a:avLst/>
            </a:prstGeom>
            <a:noFill/>
          </p:spPr>
          <p:txBody>
            <a:bodyPr wrap="none" rtlCol="0">
              <a:spAutoFit/>
            </a:bodyPr>
            <a:lstStyle/>
            <a:p>
              <a:r>
                <a:rPr lang="ko-KR" altLang="en-US" sz="2400" dirty="0">
                  <a:solidFill>
                    <a:schemeClr val="accent6">
                      <a:lumMod val="75000"/>
                    </a:schemeClr>
                  </a:solidFill>
                  <a:latin typeface="맑은 고딕" pitchFamily="50" charset="-127"/>
                  <a:ea typeface="맑은 고딕" pitchFamily="50" charset="-127"/>
                </a:rPr>
                <a:t>분석 결과</a:t>
              </a:r>
            </a:p>
          </p:txBody>
        </p:sp>
      </p:grpSp>
      <p:sp>
        <p:nvSpPr>
          <p:cNvPr id="42" name="모서리가 둥근 직사각형 1"/>
          <p:cNvSpPr/>
          <p:nvPr/>
        </p:nvSpPr>
        <p:spPr>
          <a:xfrm>
            <a:off x="1112531" y="1074587"/>
            <a:ext cx="2883061" cy="221414"/>
          </a:xfrm>
          <a:custGeom>
            <a:avLst/>
            <a:gdLst/>
            <a:ahLst/>
            <a:cxnLst/>
            <a:rect l="l" t="t" r="r" b="b"/>
            <a:pathLst>
              <a:path w="4140460" h="569875">
                <a:moveTo>
                  <a:pt x="0" y="0"/>
                </a:moveTo>
                <a:lnTo>
                  <a:pt x="4140460" y="0"/>
                </a:lnTo>
                <a:lnTo>
                  <a:pt x="4140460" y="333077"/>
                </a:lnTo>
                <a:cubicBezTo>
                  <a:pt x="4140460" y="463857"/>
                  <a:pt x="4034442" y="569875"/>
                  <a:pt x="3903662" y="569875"/>
                </a:cubicBezTo>
                <a:lnTo>
                  <a:pt x="236798" y="569875"/>
                </a:lnTo>
                <a:cubicBezTo>
                  <a:pt x="106018" y="569875"/>
                  <a:pt x="0" y="463857"/>
                  <a:pt x="0" y="333077"/>
                </a:cubicBezTo>
                <a:close/>
              </a:path>
            </a:pathLst>
          </a:cu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ko-KR" altLang="en-US" sz="1200" dirty="0" smtClean="0">
                <a:solidFill>
                  <a:schemeClr val="tx1"/>
                </a:solidFill>
              </a:rPr>
              <a:t>온도</a:t>
            </a:r>
            <a:r>
              <a:rPr lang="en-US" altLang="ko-KR" sz="1200" dirty="0" smtClean="0">
                <a:solidFill>
                  <a:schemeClr val="tx1"/>
                </a:solidFill>
              </a:rPr>
              <a:t>, </a:t>
            </a:r>
            <a:r>
              <a:rPr lang="ko-KR" altLang="en-US" sz="1200" dirty="0" smtClean="0">
                <a:solidFill>
                  <a:schemeClr val="tx1"/>
                </a:solidFill>
              </a:rPr>
              <a:t>강수량</a:t>
            </a:r>
            <a:r>
              <a:rPr lang="en-US" altLang="ko-KR" sz="1200" dirty="0" smtClean="0">
                <a:solidFill>
                  <a:schemeClr val="tx1"/>
                </a:solidFill>
              </a:rPr>
              <a:t>, </a:t>
            </a:r>
            <a:r>
              <a:rPr lang="ko-KR" altLang="en-US" sz="1200" dirty="0" smtClean="0">
                <a:solidFill>
                  <a:schemeClr val="tx1"/>
                </a:solidFill>
              </a:rPr>
              <a:t>합계 일사</a:t>
            </a:r>
            <a:r>
              <a:rPr lang="en-US" altLang="ko-KR" sz="1200" dirty="0" smtClean="0">
                <a:solidFill>
                  <a:schemeClr val="tx1"/>
                </a:solidFill>
              </a:rPr>
              <a:t>, PM2.5, PM10</a:t>
            </a:r>
            <a:endParaRPr lang="en-US" altLang="ko-KR" sz="1200" dirty="0">
              <a:solidFill>
                <a:schemeClr val="tx1"/>
              </a:solidFill>
            </a:endParaRPr>
          </a:p>
        </p:txBody>
      </p:sp>
    </p:spTree>
    <p:extLst>
      <p:ext uri="{BB962C8B-B14F-4D97-AF65-F5344CB8AC3E}">
        <p14:creationId xmlns:p14="http://schemas.microsoft.com/office/powerpoint/2010/main" val="12320751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p:cNvSpPr/>
          <p:nvPr/>
        </p:nvSpPr>
        <p:spPr>
          <a:xfrm>
            <a:off x="109892" y="102118"/>
            <a:ext cx="8928992" cy="66247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1027"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1719" t="27211" r="25052" b="25192"/>
          <a:stretch/>
        </p:blipFill>
        <p:spPr bwMode="auto">
          <a:xfrm>
            <a:off x="466459" y="2789583"/>
            <a:ext cx="8291348" cy="2919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40" name="Picture 16"/>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875" t="28077" r="3125" b="20000"/>
          <a:stretch/>
        </p:blipFill>
        <p:spPr bwMode="auto">
          <a:xfrm>
            <a:off x="3516018" y="1006489"/>
            <a:ext cx="5251728" cy="1744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TextBox 14"/>
          <p:cNvSpPr txBox="1"/>
          <p:nvPr/>
        </p:nvSpPr>
        <p:spPr>
          <a:xfrm>
            <a:off x="538193" y="5837516"/>
            <a:ext cx="8219614" cy="830997"/>
          </a:xfrm>
          <a:prstGeom prst="rect">
            <a:avLst/>
          </a:prstGeom>
          <a:noFill/>
        </p:spPr>
        <p:txBody>
          <a:bodyPr wrap="square" rtlCol="0">
            <a:spAutoFit/>
          </a:bodyPr>
          <a:lstStyle/>
          <a:p>
            <a:pPr marL="285750" indent="-285750">
              <a:lnSpc>
                <a:spcPct val="150000"/>
              </a:lnSpc>
              <a:buFont typeface="Arial" pitchFamily="34" charset="0"/>
              <a:buChar char="•"/>
            </a:pPr>
            <a:r>
              <a:rPr lang="ko-KR" altLang="en-US" sz="1600" dirty="0" smtClean="0">
                <a:latin typeface="돋움" pitchFamily="50" charset="-127"/>
                <a:ea typeface="돋움" pitchFamily="50" charset="-127"/>
              </a:rPr>
              <a:t>생산량을 </a:t>
            </a:r>
            <a:r>
              <a:rPr lang="ko-KR" altLang="en-US" sz="1600" dirty="0">
                <a:latin typeface="돋움" pitchFamily="50" charset="-127"/>
                <a:ea typeface="돋움" pitchFamily="50" charset="-127"/>
              </a:rPr>
              <a:t>이용한 월별 가격 예측의 정확도가 낮음</a:t>
            </a:r>
            <a:endParaRPr lang="en-US" altLang="ko-KR" sz="1600" dirty="0">
              <a:latin typeface="돋움" pitchFamily="50" charset="-127"/>
              <a:ea typeface="돋움" pitchFamily="50" charset="-127"/>
            </a:endParaRPr>
          </a:p>
          <a:p>
            <a:pPr marL="285750" indent="-285750">
              <a:lnSpc>
                <a:spcPct val="150000"/>
              </a:lnSpc>
              <a:buFont typeface="Arial" pitchFamily="34" charset="0"/>
              <a:buChar char="•"/>
            </a:pPr>
            <a:r>
              <a:rPr lang="ko-KR" altLang="en-US" sz="1600" dirty="0">
                <a:latin typeface="돋움" pitchFamily="50" charset="-127"/>
                <a:ea typeface="돋움" pitchFamily="50" charset="-127"/>
              </a:rPr>
              <a:t>다양한 농작물의 일별 가격 예측 필요성 대두</a:t>
            </a:r>
            <a:endParaRPr lang="en-US" altLang="ko-KR" sz="1600" dirty="0">
              <a:latin typeface="돋움" pitchFamily="50" charset="-127"/>
              <a:ea typeface="돋움" pitchFamily="50" charset="-127"/>
            </a:endParaRPr>
          </a:p>
        </p:txBody>
      </p:sp>
      <p:sp>
        <p:nvSpPr>
          <p:cNvPr id="20" name="직사각형 19"/>
          <p:cNvSpPr/>
          <p:nvPr/>
        </p:nvSpPr>
        <p:spPr>
          <a:xfrm>
            <a:off x="6597018" y="5699016"/>
            <a:ext cx="2443298" cy="276999"/>
          </a:xfrm>
          <a:prstGeom prst="rect">
            <a:avLst/>
          </a:prstGeom>
        </p:spPr>
        <p:txBody>
          <a:bodyPr wrap="none">
            <a:spAutoFit/>
          </a:bodyPr>
          <a:lstStyle/>
          <a:p>
            <a:r>
              <a:rPr lang="ko-KR" altLang="en-US" sz="1200" dirty="0">
                <a:latin typeface="돋움" pitchFamily="50" charset="-127"/>
                <a:ea typeface="돋움" pitchFamily="50" charset="-127"/>
              </a:rPr>
              <a:t>출처</a:t>
            </a:r>
            <a:r>
              <a:rPr lang="en-US" altLang="ko-KR" sz="1200" dirty="0">
                <a:latin typeface="돋움" pitchFamily="50" charset="-127"/>
                <a:ea typeface="돋움" pitchFamily="50" charset="-127"/>
              </a:rPr>
              <a:t>: </a:t>
            </a:r>
            <a:r>
              <a:rPr lang="ko-KR" altLang="en-US" sz="1200" dirty="0">
                <a:latin typeface="돋움" pitchFamily="50" charset="-127"/>
                <a:ea typeface="돋움" pitchFamily="50" charset="-127"/>
              </a:rPr>
              <a:t>농산물유통종합정보시스템</a:t>
            </a:r>
            <a:endParaRPr lang="ko-KR" altLang="en-US" sz="1200" dirty="0"/>
          </a:p>
        </p:txBody>
      </p:sp>
      <p:grpSp>
        <p:nvGrpSpPr>
          <p:cNvPr id="9" name="그룹 8"/>
          <p:cNvGrpSpPr/>
          <p:nvPr/>
        </p:nvGrpSpPr>
        <p:grpSpPr>
          <a:xfrm>
            <a:off x="669491" y="257417"/>
            <a:ext cx="2995902" cy="925921"/>
            <a:chOff x="1470655" y="2366883"/>
            <a:chExt cx="2995902" cy="925921"/>
          </a:xfrm>
        </p:grpSpPr>
        <p:grpSp>
          <p:nvGrpSpPr>
            <p:cNvPr id="10" name="그룹 9"/>
            <p:cNvGrpSpPr/>
            <p:nvPr/>
          </p:nvGrpSpPr>
          <p:grpSpPr>
            <a:xfrm>
              <a:off x="1470655" y="2366883"/>
              <a:ext cx="747880" cy="925921"/>
              <a:chOff x="2181677" y="1319394"/>
              <a:chExt cx="747880" cy="925921"/>
            </a:xfrm>
          </p:grpSpPr>
          <p:sp>
            <p:nvSpPr>
              <p:cNvPr id="12" name="TextBox 11"/>
              <p:cNvSpPr txBox="1"/>
              <p:nvPr/>
            </p:nvSpPr>
            <p:spPr>
              <a:xfrm>
                <a:off x="2181677" y="1319394"/>
                <a:ext cx="439544" cy="646331"/>
              </a:xfrm>
              <a:prstGeom prst="rect">
                <a:avLst/>
              </a:prstGeom>
              <a:noFill/>
            </p:spPr>
            <p:txBody>
              <a:bodyPr wrap="none" rtlCol="0">
                <a:spAutoFit/>
              </a:bodyPr>
              <a:lstStyle/>
              <a:p>
                <a:r>
                  <a:rPr lang="en-US" altLang="ko-KR" sz="3600" dirty="0">
                    <a:latin typeface="맑은 고딕" pitchFamily="50" charset="-127"/>
                    <a:ea typeface="맑은 고딕" pitchFamily="50" charset="-127"/>
                  </a:rPr>
                  <a:t>5</a:t>
                </a:r>
                <a:endParaRPr lang="ko-KR" altLang="en-US" sz="3600" dirty="0">
                  <a:latin typeface="맑은 고딕" pitchFamily="50" charset="-127"/>
                  <a:ea typeface="맑은 고딕" pitchFamily="50" charset="-127"/>
                </a:endParaRPr>
              </a:p>
            </p:txBody>
          </p:sp>
          <p:sp>
            <p:nvSpPr>
              <p:cNvPr id="13" name="직각 삼각형 12"/>
              <p:cNvSpPr/>
              <p:nvPr/>
            </p:nvSpPr>
            <p:spPr>
              <a:xfrm rot="16200000">
                <a:off x="2620469" y="1936227"/>
                <a:ext cx="309088" cy="309088"/>
              </a:xfrm>
              <a:prstGeom prst="rtTriangle">
                <a:avLst/>
              </a:prstGeom>
              <a:solidFill>
                <a:schemeClr val="bg1"/>
              </a:solidFill>
              <a:ln>
                <a:noFill/>
              </a:ln>
              <a:effectLst>
                <a:outerShdw blurRad="152400" dist="482600" dir="13500000" algn="br" rotWithShape="0">
                  <a:prstClr val="black">
                    <a:alpha val="3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맑은 고딕" pitchFamily="50" charset="-127"/>
                  <a:ea typeface="맑은 고딕" pitchFamily="50" charset="-127"/>
                </a:endParaRPr>
              </a:p>
            </p:txBody>
          </p:sp>
          <p:sp>
            <p:nvSpPr>
              <p:cNvPr id="14" name="직각 삼각형 13"/>
              <p:cNvSpPr/>
              <p:nvPr/>
            </p:nvSpPr>
            <p:spPr>
              <a:xfrm rot="16200000">
                <a:off x="2210366" y="1538120"/>
                <a:ext cx="468052" cy="468052"/>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맑은 고딕" pitchFamily="50" charset="-127"/>
                  <a:ea typeface="맑은 고딕" pitchFamily="50" charset="-127"/>
                </a:endParaRPr>
              </a:p>
            </p:txBody>
          </p:sp>
        </p:grpSp>
        <p:sp>
          <p:nvSpPr>
            <p:cNvPr id="11" name="TextBox 10"/>
            <p:cNvSpPr txBox="1"/>
            <p:nvPr/>
          </p:nvSpPr>
          <p:spPr>
            <a:xfrm>
              <a:off x="1909447" y="2491290"/>
              <a:ext cx="2557110" cy="461665"/>
            </a:xfrm>
            <a:prstGeom prst="rect">
              <a:avLst/>
            </a:prstGeom>
            <a:noFill/>
          </p:spPr>
          <p:txBody>
            <a:bodyPr wrap="none" rtlCol="0">
              <a:spAutoFit/>
            </a:bodyPr>
            <a:lstStyle/>
            <a:p>
              <a:r>
                <a:rPr lang="ko-KR" altLang="en-US" sz="2400" dirty="0">
                  <a:solidFill>
                    <a:srgbClr val="C00000"/>
                  </a:solidFill>
                  <a:latin typeface="맑은 고딕" pitchFamily="50" charset="-127"/>
                  <a:ea typeface="맑은 고딕" pitchFamily="50" charset="-127"/>
                </a:rPr>
                <a:t>서비스 활용 방안</a:t>
              </a:r>
            </a:p>
          </p:txBody>
        </p:sp>
      </p:grpSp>
      <p:pic>
        <p:nvPicPr>
          <p:cNvPr id="1039" name="Picture 15"/>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540" t="25201" r="5319" b="21172"/>
          <a:stretch/>
        </p:blipFill>
        <p:spPr bwMode="auto">
          <a:xfrm>
            <a:off x="538193" y="1022919"/>
            <a:ext cx="2766918" cy="1744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0063955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p:cNvSpPr/>
          <p:nvPr/>
        </p:nvSpPr>
        <p:spPr>
          <a:xfrm>
            <a:off x="109892" y="102118"/>
            <a:ext cx="8928992" cy="66247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aphicFrame>
        <p:nvGraphicFramePr>
          <p:cNvPr id="5" name="다이어그램 4"/>
          <p:cNvGraphicFramePr/>
          <p:nvPr>
            <p:extLst>
              <p:ext uri="{D42A27DB-BD31-4B8C-83A1-F6EECF244321}">
                <p14:modId xmlns:p14="http://schemas.microsoft.com/office/powerpoint/2010/main" val="3392841174"/>
              </p:ext>
            </p:extLst>
          </p:nvPr>
        </p:nvGraphicFramePr>
        <p:xfrm>
          <a:off x="404336" y="1247428"/>
          <a:ext cx="8386544" cy="5400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11" name="그룹 10"/>
          <p:cNvGrpSpPr/>
          <p:nvPr/>
        </p:nvGrpSpPr>
        <p:grpSpPr>
          <a:xfrm>
            <a:off x="669491" y="257417"/>
            <a:ext cx="2995902" cy="925921"/>
            <a:chOff x="1470655" y="2366883"/>
            <a:chExt cx="2995902" cy="925921"/>
          </a:xfrm>
        </p:grpSpPr>
        <p:grpSp>
          <p:nvGrpSpPr>
            <p:cNvPr id="12" name="그룹 11"/>
            <p:cNvGrpSpPr/>
            <p:nvPr/>
          </p:nvGrpSpPr>
          <p:grpSpPr>
            <a:xfrm>
              <a:off x="1470655" y="2366883"/>
              <a:ext cx="747880" cy="925921"/>
              <a:chOff x="2181677" y="1319394"/>
              <a:chExt cx="747880" cy="925921"/>
            </a:xfrm>
          </p:grpSpPr>
          <p:sp>
            <p:nvSpPr>
              <p:cNvPr id="14" name="TextBox 13"/>
              <p:cNvSpPr txBox="1"/>
              <p:nvPr/>
            </p:nvSpPr>
            <p:spPr>
              <a:xfrm>
                <a:off x="2181677" y="1319394"/>
                <a:ext cx="439544" cy="646331"/>
              </a:xfrm>
              <a:prstGeom prst="rect">
                <a:avLst/>
              </a:prstGeom>
              <a:noFill/>
            </p:spPr>
            <p:txBody>
              <a:bodyPr wrap="none" rtlCol="0">
                <a:spAutoFit/>
              </a:bodyPr>
              <a:lstStyle/>
              <a:p>
                <a:r>
                  <a:rPr lang="en-US" altLang="ko-KR" sz="3600" dirty="0">
                    <a:latin typeface="맑은 고딕" pitchFamily="50" charset="-127"/>
                    <a:ea typeface="맑은 고딕" pitchFamily="50" charset="-127"/>
                  </a:rPr>
                  <a:t>5</a:t>
                </a:r>
                <a:endParaRPr lang="ko-KR" altLang="en-US" sz="3600" dirty="0">
                  <a:latin typeface="맑은 고딕" pitchFamily="50" charset="-127"/>
                  <a:ea typeface="맑은 고딕" pitchFamily="50" charset="-127"/>
                </a:endParaRPr>
              </a:p>
            </p:txBody>
          </p:sp>
          <p:sp>
            <p:nvSpPr>
              <p:cNvPr id="16" name="직각 삼각형 15"/>
              <p:cNvSpPr/>
              <p:nvPr/>
            </p:nvSpPr>
            <p:spPr>
              <a:xfrm rot="16200000">
                <a:off x="2620469" y="1936227"/>
                <a:ext cx="309088" cy="309088"/>
              </a:xfrm>
              <a:prstGeom prst="rtTriangle">
                <a:avLst/>
              </a:prstGeom>
              <a:solidFill>
                <a:schemeClr val="bg1"/>
              </a:solidFill>
              <a:ln>
                <a:noFill/>
              </a:ln>
              <a:effectLst>
                <a:outerShdw blurRad="152400" dist="482600" dir="13500000" algn="br" rotWithShape="0">
                  <a:prstClr val="black">
                    <a:alpha val="3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맑은 고딕" pitchFamily="50" charset="-127"/>
                  <a:ea typeface="맑은 고딕" pitchFamily="50" charset="-127"/>
                </a:endParaRPr>
              </a:p>
            </p:txBody>
          </p:sp>
          <p:sp>
            <p:nvSpPr>
              <p:cNvPr id="17" name="직각 삼각형 16"/>
              <p:cNvSpPr/>
              <p:nvPr/>
            </p:nvSpPr>
            <p:spPr>
              <a:xfrm rot="16200000">
                <a:off x="2210366" y="1538120"/>
                <a:ext cx="468052" cy="468052"/>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맑은 고딕" pitchFamily="50" charset="-127"/>
                  <a:ea typeface="맑은 고딕" pitchFamily="50" charset="-127"/>
                </a:endParaRPr>
              </a:p>
            </p:txBody>
          </p:sp>
        </p:grpSp>
        <p:sp>
          <p:nvSpPr>
            <p:cNvPr id="13" name="TextBox 12"/>
            <p:cNvSpPr txBox="1"/>
            <p:nvPr/>
          </p:nvSpPr>
          <p:spPr>
            <a:xfrm>
              <a:off x="1909447" y="2491290"/>
              <a:ext cx="2557110" cy="461665"/>
            </a:xfrm>
            <a:prstGeom prst="rect">
              <a:avLst/>
            </a:prstGeom>
            <a:noFill/>
          </p:spPr>
          <p:txBody>
            <a:bodyPr wrap="none" rtlCol="0">
              <a:spAutoFit/>
            </a:bodyPr>
            <a:lstStyle/>
            <a:p>
              <a:r>
                <a:rPr lang="ko-KR" altLang="en-US" sz="2400" dirty="0">
                  <a:solidFill>
                    <a:srgbClr val="C00000"/>
                  </a:solidFill>
                  <a:latin typeface="맑은 고딕" pitchFamily="50" charset="-127"/>
                  <a:ea typeface="맑은 고딕" pitchFamily="50" charset="-127"/>
                </a:rPr>
                <a:t>서비스 활용 방안</a:t>
              </a:r>
            </a:p>
          </p:txBody>
        </p:sp>
      </p:grpSp>
      <p:pic>
        <p:nvPicPr>
          <p:cNvPr id="18" name="Picture 8" descr="C:\Users\TJ\AppData\Local\Microsoft\Windows\INetCache\IE\X6NY5Z64\farmer-2847404_960_720[1].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453165" y="200201"/>
            <a:ext cx="1585719" cy="9831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161101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직사각형 4"/>
          <p:cNvSpPr/>
          <p:nvPr/>
        </p:nvSpPr>
        <p:spPr>
          <a:xfrm>
            <a:off x="109892" y="102118"/>
            <a:ext cx="8928992" cy="66247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24" name="Picture 8" descr="C:\Users\TJ\AppData\Local\Microsoft\Windows\INetCache\IE\X6NY5Z64\farmer-2847404_960_720[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453165" y="200201"/>
            <a:ext cx="1585719" cy="983137"/>
          </a:xfrm>
          <a:prstGeom prst="rect">
            <a:avLst/>
          </a:prstGeom>
          <a:noFill/>
          <a:extLst>
            <a:ext uri="{909E8E84-426E-40DD-AFC4-6F175D3DCCD1}">
              <a14:hiddenFill xmlns:a14="http://schemas.microsoft.com/office/drawing/2010/main">
                <a:solidFill>
                  <a:srgbClr val="FFFFFF"/>
                </a:solidFill>
              </a14:hiddenFill>
            </a:ext>
          </a:extLst>
        </p:spPr>
      </p:pic>
      <p:grpSp>
        <p:nvGrpSpPr>
          <p:cNvPr id="13" name="그룹 12"/>
          <p:cNvGrpSpPr/>
          <p:nvPr/>
        </p:nvGrpSpPr>
        <p:grpSpPr>
          <a:xfrm>
            <a:off x="669491" y="257417"/>
            <a:ext cx="2886898" cy="925921"/>
            <a:chOff x="1470655" y="2366883"/>
            <a:chExt cx="2886898" cy="925921"/>
          </a:xfrm>
        </p:grpSpPr>
        <p:grpSp>
          <p:nvGrpSpPr>
            <p:cNvPr id="14" name="그룹 13"/>
            <p:cNvGrpSpPr/>
            <p:nvPr/>
          </p:nvGrpSpPr>
          <p:grpSpPr>
            <a:xfrm>
              <a:off x="1470655" y="2366883"/>
              <a:ext cx="747880" cy="925921"/>
              <a:chOff x="2181677" y="1319394"/>
              <a:chExt cx="747880" cy="925921"/>
            </a:xfrm>
          </p:grpSpPr>
          <p:sp>
            <p:nvSpPr>
              <p:cNvPr id="16" name="TextBox 15"/>
              <p:cNvSpPr txBox="1"/>
              <p:nvPr/>
            </p:nvSpPr>
            <p:spPr>
              <a:xfrm>
                <a:off x="2181677" y="1319394"/>
                <a:ext cx="439544" cy="646331"/>
              </a:xfrm>
              <a:prstGeom prst="rect">
                <a:avLst/>
              </a:prstGeom>
              <a:noFill/>
            </p:spPr>
            <p:txBody>
              <a:bodyPr wrap="none" rtlCol="0">
                <a:spAutoFit/>
              </a:bodyPr>
              <a:lstStyle/>
              <a:p>
                <a:r>
                  <a:rPr lang="en-US" altLang="ko-KR" sz="3600" dirty="0" smtClean="0">
                    <a:latin typeface="맑은 고딕" pitchFamily="50" charset="-127"/>
                    <a:ea typeface="맑은 고딕" pitchFamily="50" charset="-127"/>
                  </a:rPr>
                  <a:t>6</a:t>
                </a:r>
                <a:endParaRPr lang="ko-KR" altLang="en-US" sz="3600" dirty="0">
                  <a:latin typeface="맑은 고딕" pitchFamily="50" charset="-127"/>
                  <a:ea typeface="맑은 고딕" pitchFamily="50" charset="-127"/>
                </a:endParaRPr>
              </a:p>
            </p:txBody>
          </p:sp>
          <p:sp>
            <p:nvSpPr>
              <p:cNvPr id="17" name="직각 삼각형 16"/>
              <p:cNvSpPr/>
              <p:nvPr/>
            </p:nvSpPr>
            <p:spPr>
              <a:xfrm rot="16200000">
                <a:off x="2620469" y="1936227"/>
                <a:ext cx="309088" cy="309088"/>
              </a:xfrm>
              <a:prstGeom prst="rtTriangle">
                <a:avLst/>
              </a:prstGeom>
              <a:solidFill>
                <a:schemeClr val="bg1"/>
              </a:solidFill>
              <a:ln>
                <a:noFill/>
              </a:ln>
              <a:effectLst>
                <a:outerShdw blurRad="152400" dist="482600" dir="13500000" algn="br" rotWithShape="0">
                  <a:prstClr val="black">
                    <a:alpha val="3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맑은 고딕" pitchFamily="50" charset="-127"/>
                  <a:ea typeface="맑은 고딕" pitchFamily="50" charset="-127"/>
                </a:endParaRPr>
              </a:p>
            </p:txBody>
          </p:sp>
          <p:sp>
            <p:nvSpPr>
              <p:cNvPr id="18" name="직각 삼각형 17"/>
              <p:cNvSpPr/>
              <p:nvPr/>
            </p:nvSpPr>
            <p:spPr>
              <a:xfrm rot="16200000">
                <a:off x="2210366" y="1538120"/>
                <a:ext cx="468052" cy="468052"/>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맑은 고딕" pitchFamily="50" charset="-127"/>
                  <a:ea typeface="맑은 고딕" pitchFamily="50" charset="-127"/>
                </a:endParaRPr>
              </a:p>
            </p:txBody>
          </p:sp>
        </p:grpSp>
        <p:sp>
          <p:nvSpPr>
            <p:cNvPr id="15" name="TextBox 14"/>
            <p:cNvSpPr txBox="1"/>
            <p:nvPr/>
          </p:nvSpPr>
          <p:spPr>
            <a:xfrm>
              <a:off x="1909447" y="2491290"/>
              <a:ext cx="2448106" cy="461665"/>
            </a:xfrm>
            <a:prstGeom prst="rect">
              <a:avLst/>
            </a:prstGeom>
            <a:noFill/>
          </p:spPr>
          <p:txBody>
            <a:bodyPr wrap="none" rtlCol="0">
              <a:spAutoFit/>
            </a:bodyPr>
            <a:lstStyle/>
            <a:p>
              <a:r>
                <a:rPr lang="ko-KR" altLang="en-US" sz="2400" dirty="0">
                  <a:solidFill>
                    <a:srgbClr val="7030A0"/>
                  </a:solidFill>
                  <a:latin typeface="맑은 고딕" pitchFamily="50" charset="-127"/>
                  <a:ea typeface="맑은 고딕" pitchFamily="50" charset="-127"/>
                </a:rPr>
                <a:t>서비스 기대효과</a:t>
              </a:r>
              <a:endParaRPr lang="ko-KR" altLang="en-US" sz="2400" dirty="0">
                <a:solidFill>
                  <a:schemeClr val="accent6">
                    <a:lumMod val="75000"/>
                  </a:schemeClr>
                </a:solidFill>
                <a:latin typeface="맑은 고딕" pitchFamily="50" charset="-127"/>
                <a:ea typeface="맑은 고딕" pitchFamily="50" charset="-127"/>
              </a:endParaRPr>
            </a:p>
          </p:txBody>
        </p:sp>
      </p:grpSp>
      <p:graphicFrame>
        <p:nvGraphicFramePr>
          <p:cNvPr id="3" name="다이어그램 2"/>
          <p:cNvGraphicFramePr/>
          <p:nvPr>
            <p:extLst>
              <p:ext uri="{D42A27DB-BD31-4B8C-83A1-F6EECF244321}">
                <p14:modId xmlns:p14="http://schemas.microsoft.com/office/powerpoint/2010/main" val="2181376261"/>
              </p:ext>
            </p:extLst>
          </p:nvPr>
        </p:nvGraphicFramePr>
        <p:xfrm>
          <a:off x="274992" y="1082328"/>
          <a:ext cx="8603762" cy="553092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7913624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p:cNvSpPr/>
          <p:nvPr/>
        </p:nvSpPr>
        <p:spPr>
          <a:xfrm>
            <a:off x="109892" y="102118"/>
            <a:ext cx="8928992" cy="66247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 name="TextBox 2"/>
          <p:cNvSpPr txBox="1"/>
          <p:nvPr/>
        </p:nvSpPr>
        <p:spPr>
          <a:xfrm>
            <a:off x="401752" y="368042"/>
            <a:ext cx="1524776" cy="461665"/>
          </a:xfrm>
          <a:prstGeom prst="rect">
            <a:avLst/>
          </a:prstGeom>
          <a:noFill/>
        </p:spPr>
        <p:txBody>
          <a:bodyPr wrap="none" rtlCol="0">
            <a:spAutoFit/>
          </a:bodyPr>
          <a:lstStyle/>
          <a:p>
            <a:r>
              <a:rPr lang="ko-KR" altLang="en-US" sz="2400" dirty="0" smtClean="0">
                <a:latin typeface="맑은 고딕" pitchFamily="50" charset="-127"/>
                <a:ea typeface="맑은 고딕" pitchFamily="50" charset="-127"/>
              </a:rPr>
              <a:t>참고문헌 </a:t>
            </a:r>
            <a:endParaRPr lang="ko-KR" altLang="en-US" sz="2400" dirty="0">
              <a:latin typeface="맑은 고딕" pitchFamily="50" charset="-127"/>
              <a:ea typeface="맑은 고딕" pitchFamily="50" charset="-127"/>
            </a:endParaRPr>
          </a:p>
        </p:txBody>
      </p:sp>
      <p:sp>
        <p:nvSpPr>
          <p:cNvPr id="9" name="직사각형 8"/>
          <p:cNvSpPr/>
          <p:nvPr/>
        </p:nvSpPr>
        <p:spPr>
          <a:xfrm>
            <a:off x="251520" y="993552"/>
            <a:ext cx="8640960" cy="5574859"/>
          </a:xfrm>
          <a:prstGeom prst="rect">
            <a:avLst/>
          </a:prstGeom>
        </p:spPr>
        <p:txBody>
          <a:bodyPr wrap="square">
            <a:spAutoFit/>
          </a:bodyPr>
          <a:lstStyle/>
          <a:p>
            <a:pPr>
              <a:lnSpc>
                <a:spcPct val="150000"/>
              </a:lnSpc>
            </a:pPr>
            <a:r>
              <a:rPr lang="en-US" altLang="ko-KR" sz="1600" dirty="0">
                <a:latin typeface="돋움" pitchFamily="50" charset="-127"/>
                <a:ea typeface="돋움" pitchFamily="50" charset="-127"/>
              </a:rPr>
              <a:t>[1]</a:t>
            </a:r>
            <a:r>
              <a:rPr lang="en-US" altLang="ko-KR" sz="1600" dirty="0" err="1">
                <a:latin typeface="돋움" pitchFamily="50" charset="-127"/>
                <a:ea typeface="돋움" pitchFamily="50" charset="-127"/>
              </a:rPr>
              <a:t>Shuai</a:t>
            </a:r>
            <a:r>
              <a:rPr lang="en-US" altLang="ko-KR" sz="1600" dirty="0">
                <a:latin typeface="돋움" pitchFamily="50" charset="-127"/>
                <a:ea typeface="돋움" pitchFamily="50" charset="-127"/>
              </a:rPr>
              <a:t> J, Zhang Z, Liu X, Chen Y, Wang P, Shi P. Increasing concentrations of aerosols offset the benefits of climate warming on rice yields during 1980–2008 in Jiangsu Province, China. Regional environmental change. 2013,13(2):287-297.</a:t>
            </a:r>
          </a:p>
          <a:p>
            <a:pPr>
              <a:lnSpc>
                <a:spcPct val="150000"/>
              </a:lnSpc>
            </a:pPr>
            <a:r>
              <a:rPr lang="en-US" altLang="ko-KR" sz="1600" dirty="0">
                <a:latin typeface="돋움" pitchFamily="50" charset="-127"/>
                <a:ea typeface="돋움" pitchFamily="50" charset="-127"/>
              </a:rPr>
              <a:t>[2]Zhou L, Chen X, </a:t>
            </a:r>
            <a:r>
              <a:rPr lang="en-US" altLang="ko-KR" sz="1600" dirty="0" err="1">
                <a:latin typeface="돋움" pitchFamily="50" charset="-127"/>
                <a:ea typeface="돋움" pitchFamily="50" charset="-127"/>
              </a:rPr>
              <a:t>Tian</a:t>
            </a:r>
            <a:r>
              <a:rPr lang="en-US" altLang="ko-KR" sz="1600" dirty="0">
                <a:latin typeface="돋움" pitchFamily="50" charset="-127"/>
                <a:ea typeface="돋움" pitchFamily="50" charset="-127"/>
              </a:rPr>
              <a:t> X. The impact of fine particulate matter (PM2. 5) on China's agricultural production from 2001 to2010. Journal of Cleaner Production. 2018,178:133-141.</a:t>
            </a:r>
          </a:p>
          <a:p>
            <a:pPr>
              <a:lnSpc>
                <a:spcPct val="150000"/>
              </a:lnSpc>
            </a:pPr>
            <a:r>
              <a:rPr lang="en-US" altLang="ko-KR" sz="1600" dirty="0">
                <a:latin typeface="돋움" pitchFamily="50" charset="-127"/>
                <a:ea typeface="돋움" pitchFamily="50" charset="-127"/>
              </a:rPr>
              <a:t>[3]Hirano T, </a:t>
            </a:r>
            <a:r>
              <a:rPr lang="en-US" altLang="ko-KR" sz="1600" dirty="0" err="1">
                <a:latin typeface="돋움" pitchFamily="50" charset="-127"/>
                <a:ea typeface="돋움" pitchFamily="50" charset="-127"/>
              </a:rPr>
              <a:t>Kiyota</a:t>
            </a:r>
            <a:r>
              <a:rPr lang="en-US" altLang="ko-KR" sz="1600" dirty="0">
                <a:latin typeface="돋움" pitchFamily="50" charset="-127"/>
                <a:ea typeface="돋움" pitchFamily="50" charset="-127"/>
              </a:rPr>
              <a:t> M, </a:t>
            </a:r>
            <a:r>
              <a:rPr lang="en-US" altLang="ko-KR" sz="1600" dirty="0" err="1">
                <a:latin typeface="돋움" pitchFamily="50" charset="-127"/>
                <a:ea typeface="돋움" pitchFamily="50" charset="-127"/>
              </a:rPr>
              <a:t>Aiga</a:t>
            </a:r>
            <a:r>
              <a:rPr lang="en-US" altLang="ko-KR" sz="1600" dirty="0">
                <a:latin typeface="돋움" pitchFamily="50" charset="-127"/>
                <a:ea typeface="돋움" pitchFamily="50" charset="-127"/>
              </a:rPr>
              <a:t> I. Physical effects of dust on leaf physiology of cucumber and kidney bean plants. Environmental Pollution. 1995,1;89(3):255-261.</a:t>
            </a:r>
          </a:p>
          <a:p>
            <a:pPr>
              <a:lnSpc>
                <a:spcPct val="150000"/>
              </a:lnSpc>
            </a:pPr>
            <a:r>
              <a:rPr lang="en-US" altLang="ko-KR" sz="1600" dirty="0">
                <a:latin typeface="돋움" pitchFamily="50" charset="-127"/>
                <a:ea typeface="돋움" pitchFamily="50" charset="-127"/>
              </a:rPr>
              <a:t>[4]</a:t>
            </a:r>
            <a:r>
              <a:rPr lang="ko-KR" altLang="en-US" sz="1600" dirty="0">
                <a:latin typeface="돋움" pitchFamily="50" charset="-127"/>
                <a:ea typeface="돋움" pitchFamily="50" charset="-127"/>
              </a:rPr>
              <a:t>조영범</a:t>
            </a:r>
            <a:r>
              <a:rPr lang="en-US" altLang="ko-KR" sz="1600" dirty="0">
                <a:latin typeface="돋움" pitchFamily="50" charset="-127"/>
                <a:ea typeface="돋움" pitchFamily="50" charset="-127"/>
              </a:rPr>
              <a:t>,</a:t>
            </a:r>
            <a:r>
              <a:rPr lang="ko-KR" altLang="en-US" sz="1600" dirty="0">
                <a:latin typeface="돋움" pitchFamily="50" charset="-127"/>
                <a:ea typeface="돋움" pitchFamily="50" charset="-127"/>
              </a:rPr>
              <a:t>기후변화가 광합성과 작물 생산성에 미치는 영향과  </a:t>
            </a:r>
            <a:r>
              <a:rPr lang="ko-KR" altLang="en-US" sz="1600" dirty="0" err="1">
                <a:latin typeface="돋움" pitchFamily="50" charset="-127"/>
                <a:ea typeface="돋움" pitchFamily="50" charset="-127"/>
              </a:rPr>
              <a:t>최근연구동향</a:t>
            </a:r>
            <a:r>
              <a:rPr lang="en-US" altLang="ko-KR" sz="1600" dirty="0">
                <a:latin typeface="돋움" pitchFamily="50" charset="-127"/>
                <a:ea typeface="돋움" pitchFamily="50" charset="-127"/>
              </a:rPr>
              <a:t>,</a:t>
            </a:r>
            <a:r>
              <a:rPr lang="ko-KR" altLang="en-US" sz="1600" dirty="0">
                <a:latin typeface="돋움" pitchFamily="50" charset="-127"/>
                <a:ea typeface="돋움" pitchFamily="50" charset="-127"/>
              </a:rPr>
              <a:t> </a:t>
            </a:r>
            <a:r>
              <a:rPr lang="en-US" altLang="ko-KR" sz="1600" dirty="0">
                <a:latin typeface="돋움" pitchFamily="50" charset="-127"/>
                <a:ea typeface="돋움" pitchFamily="50" charset="-127"/>
              </a:rPr>
              <a:t>BRIC View 2019-T07, 1-10</a:t>
            </a:r>
          </a:p>
          <a:p>
            <a:pPr>
              <a:lnSpc>
                <a:spcPct val="150000"/>
              </a:lnSpc>
            </a:pPr>
            <a:r>
              <a:rPr lang="en-US" altLang="ko-KR" sz="1600" dirty="0">
                <a:latin typeface="돋움" pitchFamily="50" charset="-127"/>
                <a:ea typeface="돋움" pitchFamily="50" charset="-127"/>
              </a:rPr>
              <a:t>[5]</a:t>
            </a:r>
            <a:r>
              <a:rPr lang="ko-KR" altLang="en-US" sz="1600" dirty="0">
                <a:latin typeface="돋움" pitchFamily="50" charset="-127"/>
                <a:ea typeface="돋움" pitchFamily="50" charset="-127"/>
              </a:rPr>
              <a:t>박세환</a:t>
            </a:r>
            <a:r>
              <a:rPr lang="en-US" altLang="ko-KR" sz="1600" dirty="0">
                <a:latin typeface="돋움" pitchFamily="50" charset="-127"/>
                <a:ea typeface="돋움" pitchFamily="50" charset="-127"/>
              </a:rPr>
              <a:t>,</a:t>
            </a:r>
            <a:r>
              <a:rPr lang="ko-KR" altLang="en-US" sz="1600" dirty="0">
                <a:latin typeface="돋움" pitchFamily="50" charset="-127"/>
                <a:ea typeface="돋움" pitchFamily="50" charset="-127"/>
              </a:rPr>
              <a:t>미세먼지의 유해성과기후변화와의 상관관계</a:t>
            </a:r>
            <a:endParaRPr lang="en-US" altLang="ko-KR" sz="1600" dirty="0">
              <a:latin typeface="돋움" pitchFamily="50" charset="-127"/>
              <a:ea typeface="돋움" pitchFamily="50" charset="-127"/>
            </a:endParaRPr>
          </a:p>
          <a:p>
            <a:pPr>
              <a:lnSpc>
                <a:spcPct val="150000"/>
              </a:lnSpc>
            </a:pPr>
            <a:r>
              <a:rPr lang="en-US" altLang="ko-KR" sz="1600" dirty="0">
                <a:latin typeface="돋움" pitchFamily="50" charset="-127"/>
                <a:ea typeface="돋움" pitchFamily="50" charset="-127"/>
              </a:rPr>
              <a:t>[6]</a:t>
            </a:r>
            <a:r>
              <a:rPr lang="ko-KR" altLang="en-US" sz="1600" dirty="0">
                <a:latin typeface="돋움" pitchFamily="50" charset="-127"/>
                <a:ea typeface="돋움" pitchFamily="50" charset="-127"/>
              </a:rPr>
              <a:t>정환도</a:t>
            </a:r>
            <a:r>
              <a:rPr lang="en-US" altLang="ko-KR" sz="1600" dirty="0">
                <a:latin typeface="돋움" pitchFamily="50" charset="-127"/>
                <a:ea typeface="돋움" pitchFamily="50" charset="-127"/>
              </a:rPr>
              <a:t>, </a:t>
            </a:r>
            <a:r>
              <a:rPr lang="ko-KR" altLang="en-US" sz="1600" dirty="0">
                <a:latin typeface="돋움" pitchFamily="50" charset="-127"/>
                <a:ea typeface="돋움" pitchFamily="50" charset="-127"/>
              </a:rPr>
              <a:t>대기오염과 식물생태에 관한 기초연구</a:t>
            </a:r>
            <a:r>
              <a:rPr lang="en-US" altLang="ko-KR" sz="1600" dirty="0">
                <a:latin typeface="돋움" pitchFamily="50" charset="-127"/>
                <a:ea typeface="돋움" pitchFamily="50" charset="-127"/>
              </a:rPr>
              <a:t>, </a:t>
            </a:r>
            <a:r>
              <a:rPr lang="ko-KR" altLang="en-US" sz="1600" dirty="0">
                <a:latin typeface="돋움" pitchFamily="50" charset="-127"/>
                <a:ea typeface="돋움" pitchFamily="50" charset="-127"/>
              </a:rPr>
              <a:t>정책연구보고서</a:t>
            </a:r>
            <a:r>
              <a:rPr lang="en-US" altLang="ko-KR" sz="1600" dirty="0">
                <a:latin typeface="돋움" pitchFamily="50" charset="-127"/>
                <a:ea typeface="돋움" pitchFamily="50" charset="-127"/>
              </a:rPr>
              <a:t>, 2012</a:t>
            </a:r>
          </a:p>
          <a:p>
            <a:pPr>
              <a:lnSpc>
                <a:spcPct val="150000"/>
              </a:lnSpc>
            </a:pPr>
            <a:r>
              <a:rPr lang="en-US" altLang="ko-KR" sz="1600" dirty="0">
                <a:latin typeface="돋움" pitchFamily="50" charset="-127"/>
                <a:ea typeface="돋움" pitchFamily="50" charset="-127"/>
              </a:rPr>
              <a:t>[7]</a:t>
            </a:r>
            <a:r>
              <a:rPr lang="ko-KR" altLang="en-US" sz="1600" dirty="0">
                <a:latin typeface="돋움" pitchFamily="50" charset="-127"/>
                <a:ea typeface="돋움" pitchFamily="50" charset="-127"/>
              </a:rPr>
              <a:t>권민지</a:t>
            </a:r>
            <a:r>
              <a:rPr lang="en-US" altLang="ko-KR" sz="1600" dirty="0">
                <a:latin typeface="돋움" pitchFamily="50" charset="-127"/>
                <a:ea typeface="돋움" pitchFamily="50" charset="-127"/>
              </a:rPr>
              <a:t>, </a:t>
            </a:r>
            <a:r>
              <a:rPr lang="ko-KR" altLang="en-US" sz="1600" dirty="0" err="1">
                <a:latin typeface="돋움" pitchFamily="50" charset="-127"/>
                <a:ea typeface="돋움" pitchFamily="50" charset="-127"/>
              </a:rPr>
              <a:t>초미세먼지</a:t>
            </a:r>
            <a:r>
              <a:rPr lang="ko-KR" altLang="en-US" sz="1600" dirty="0">
                <a:latin typeface="돋움" pitchFamily="50" charset="-127"/>
                <a:ea typeface="돋움" pitchFamily="50" charset="-127"/>
              </a:rPr>
              <a:t> 농도 </a:t>
            </a:r>
            <a:r>
              <a:rPr lang="en-US" altLang="ko-KR" sz="1600" dirty="0">
                <a:latin typeface="돋움" pitchFamily="50" charset="-127"/>
                <a:ea typeface="돋움" pitchFamily="50" charset="-127"/>
              </a:rPr>
              <a:t>OECD </a:t>
            </a:r>
            <a:r>
              <a:rPr lang="ko-KR" altLang="en-US" sz="1600" dirty="0">
                <a:latin typeface="돋움" pitchFamily="50" charset="-127"/>
                <a:ea typeface="돋움" pitchFamily="50" charset="-127"/>
              </a:rPr>
              <a:t>국가 중 ‘최악’</a:t>
            </a:r>
            <a:r>
              <a:rPr lang="en-US" altLang="ko-KR" sz="1600" dirty="0">
                <a:latin typeface="돋움" pitchFamily="50" charset="-127"/>
                <a:ea typeface="돋움" pitchFamily="50" charset="-127"/>
              </a:rPr>
              <a:t>, </a:t>
            </a:r>
            <a:r>
              <a:rPr lang="ko-KR" altLang="en-US" sz="1600" dirty="0" err="1">
                <a:latin typeface="돋움" pitchFamily="50" charset="-127"/>
                <a:ea typeface="돋움" pitchFamily="50" charset="-127"/>
              </a:rPr>
              <a:t>경기매일</a:t>
            </a:r>
            <a:r>
              <a:rPr lang="en-US" altLang="ko-KR" sz="1600" dirty="0">
                <a:latin typeface="돋움" pitchFamily="50" charset="-127"/>
                <a:ea typeface="돋움" pitchFamily="50" charset="-127"/>
              </a:rPr>
              <a:t>, 2019.01.20</a:t>
            </a:r>
            <a:endParaRPr lang="ko-KR" altLang="en-US" sz="1600" dirty="0">
              <a:latin typeface="돋움" pitchFamily="50" charset="-127"/>
              <a:ea typeface="돋움" pitchFamily="50" charset="-127"/>
            </a:endParaRPr>
          </a:p>
          <a:p>
            <a:pPr>
              <a:lnSpc>
                <a:spcPct val="150000"/>
              </a:lnSpc>
            </a:pPr>
            <a:r>
              <a:rPr lang="en-US" altLang="ko-KR" sz="1600" dirty="0">
                <a:latin typeface="돋움" pitchFamily="50" charset="-127"/>
                <a:ea typeface="돋움" pitchFamily="50" charset="-127"/>
              </a:rPr>
              <a:t>[8]</a:t>
            </a:r>
            <a:r>
              <a:rPr lang="ko-KR" altLang="en-US" sz="1600" dirty="0">
                <a:latin typeface="돋움" pitchFamily="50" charset="-127"/>
                <a:ea typeface="돋움" pitchFamily="50" charset="-127"/>
              </a:rPr>
              <a:t>최세진</a:t>
            </a:r>
            <a:r>
              <a:rPr lang="en-US" altLang="ko-KR" sz="1600" dirty="0">
                <a:latin typeface="돋움" pitchFamily="50" charset="-127"/>
                <a:ea typeface="돋움" pitchFamily="50" charset="-127"/>
              </a:rPr>
              <a:t>, </a:t>
            </a:r>
            <a:r>
              <a:rPr lang="ko-KR" altLang="en-US" sz="1600" dirty="0">
                <a:latin typeface="돋움" pitchFamily="50" charset="-127"/>
                <a:ea typeface="돋움" pitchFamily="50" charset="-127"/>
              </a:rPr>
              <a:t>“미세먼지</a:t>
            </a:r>
            <a:r>
              <a:rPr lang="en-US" altLang="ko-KR" sz="1600" dirty="0">
                <a:latin typeface="돋움" pitchFamily="50" charset="-127"/>
                <a:ea typeface="돋움" pitchFamily="50" charset="-127"/>
              </a:rPr>
              <a:t>, </a:t>
            </a:r>
            <a:r>
              <a:rPr lang="ko-KR" altLang="en-US" sz="1600" dirty="0">
                <a:latin typeface="돋움" pitchFamily="50" charset="-127"/>
                <a:ea typeface="돋움" pitchFamily="50" charset="-127"/>
              </a:rPr>
              <a:t>채소 ‘중금속’까지 영향”</a:t>
            </a:r>
            <a:r>
              <a:rPr lang="en-US" altLang="ko-KR" sz="1600" dirty="0">
                <a:latin typeface="돋움" pitchFamily="50" charset="-127"/>
                <a:ea typeface="돋움" pitchFamily="50" charset="-127"/>
              </a:rPr>
              <a:t>, KBS, 2019.01.17 </a:t>
            </a:r>
            <a:r>
              <a:rPr lang="ko-KR" altLang="en-US" sz="1600" dirty="0">
                <a:latin typeface="돋움" pitchFamily="50" charset="-127"/>
                <a:ea typeface="돋움" pitchFamily="50" charset="-127"/>
              </a:rPr>
              <a:t/>
            </a:r>
            <a:br>
              <a:rPr lang="ko-KR" altLang="en-US" sz="1600" dirty="0">
                <a:latin typeface="돋움" pitchFamily="50" charset="-127"/>
                <a:ea typeface="돋움" pitchFamily="50" charset="-127"/>
              </a:rPr>
            </a:br>
            <a:endParaRPr lang="en-US" altLang="ko-KR" sz="1600" dirty="0">
              <a:latin typeface="돋움" pitchFamily="50" charset="-127"/>
              <a:ea typeface="돋움" pitchFamily="50" charset="-127"/>
            </a:endParaRPr>
          </a:p>
        </p:txBody>
      </p:sp>
    </p:spTree>
    <p:extLst>
      <p:ext uri="{BB962C8B-B14F-4D97-AF65-F5344CB8AC3E}">
        <p14:creationId xmlns:p14="http://schemas.microsoft.com/office/powerpoint/2010/main" val="6998633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p:cNvSpPr/>
          <p:nvPr/>
        </p:nvSpPr>
        <p:spPr>
          <a:xfrm>
            <a:off x="107504" y="116632"/>
            <a:ext cx="8928992" cy="66247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2"/>
          <p:cNvSpPr txBox="1"/>
          <p:nvPr/>
        </p:nvSpPr>
        <p:spPr>
          <a:xfrm>
            <a:off x="3492084" y="404664"/>
            <a:ext cx="1829347" cy="584775"/>
          </a:xfrm>
          <a:prstGeom prst="rect">
            <a:avLst/>
          </a:prstGeom>
          <a:noFill/>
        </p:spPr>
        <p:txBody>
          <a:bodyPr wrap="none" rtlCol="0">
            <a:spAutoFit/>
          </a:bodyPr>
          <a:lstStyle/>
          <a:p>
            <a:r>
              <a:rPr lang="en-US" altLang="ko-KR" sz="3200" dirty="0" smtClean="0">
                <a:latin typeface="옥션고딕 B" pitchFamily="2" charset="-127"/>
                <a:ea typeface="옥션고딕 B" pitchFamily="2" charset="-127"/>
              </a:rPr>
              <a:t>     CONTENTS</a:t>
            </a:r>
            <a:endParaRPr lang="ko-KR" altLang="en-US" sz="3200" dirty="0">
              <a:latin typeface="옥션고딕 B" pitchFamily="2" charset="-127"/>
              <a:ea typeface="옥션고딕 B" pitchFamily="2" charset="-127"/>
            </a:endParaRPr>
          </a:p>
        </p:txBody>
      </p:sp>
      <p:grpSp>
        <p:nvGrpSpPr>
          <p:cNvPr id="4" name="그룹 3"/>
          <p:cNvGrpSpPr/>
          <p:nvPr/>
        </p:nvGrpSpPr>
        <p:grpSpPr>
          <a:xfrm>
            <a:off x="3650457" y="978533"/>
            <a:ext cx="2605391" cy="1577577"/>
            <a:chOff x="1470655" y="2366883"/>
            <a:chExt cx="2605391" cy="1577577"/>
          </a:xfrm>
        </p:grpSpPr>
        <p:grpSp>
          <p:nvGrpSpPr>
            <p:cNvPr id="5" name="그룹 4"/>
            <p:cNvGrpSpPr/>
            <p:nvPr/>
          </p:nvGrpSpPr>
          <p:grpSpPr>
            <a:xfrm>
              <a:off x="1470655" y="2366883"/>
              <a:ext cx="747880" cy="925921"/>
              <a:chOff x="2181677" y="1319394"/>
              <a:chExt cx="747880" cy="925921"/>
            </a:xfrm>
          </p:grpSpPr>
          <p:sp>
            <p:nvSpPr>
              <p:cNvPr id="11" name="TextBox 10"/>
              <p:cNvSpPr txBox="1"/>
              <p:nvPr/>
            </p:nvSpPr>
            <p:spPr>
              <a:xfrm>
                <a:off x="2181677" y="1319394"/>
                <a:ext cx="449162" cy="646331"/>
              </a:xfrm>
              <a:prstGeom prst="rect">
                <a:avLst/>
              </a:prstGeom>
              <a:noFill/>
            </p:spPr>
            <p:txBody>
              <a:bodyPr wrap="none" rtlCol="0">
                <a:spAutoFit/>
              </a:bodyPr>
              <a:lstStyle/>
              <a:p>
                <a:r>
                  <a:rPr lang="en-US" altLang="ko-KR" sz="3600" dirty="0" smtClean="0">
                    <a:latin typeface="맑은 고딕" pitchFamily="50" charset="-127"/>
                    <a:ea typeface="맑은 고딕" pitchFamily="50" charset="-127"/>
                  </a:rPr>
                  <a:t>4</a:t>
                </a:r>
                <a:endParaRPr lang="ko-KR" altLang="en-US" sz="3600" dirty="0">
                  <a:latin typeface="맑은 고딕" pitchFamily="50" charset="-127"/>
                  <a:ea typeface="맑은 고딕" pitchFamily="50" charset="-127"/>
                </a:endParaRPr>
              </a:p>
            </p:txBody>
          </p:sp>
          <p:sp>
            <p:nvSpPr>
              <p:cNvPr id="12" name="직각 삼각형 11"/>
              <p:cNvSpPr/>
              <p:nvPr/>
            </p:nvSpPr>
            <p:spPr>
              <a:xfrm rot="16200000">
                <a:off x="2620469" y="1936227"/>
                <a:ext cx="309088" cy="309088"/>
              </a:xfrm>
              <a:prstGeom prst="rtTriangle">
                <a:avLst/>
              </a:prstGeom>
              <a:solidFill>
                <a:schemeClr val="bg1"/>
              </a:solidFill>
              <a:ln>
                <a:noFill/>
              </a:ln>
              <a:effectLst>
                <a:outerShdw blurRad="152400" dist="482600" dir="13500000" algn="br" rotWithShape="0">
                  <a:prstClr val="black">
                    <a:alpha val="3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맑은 고딕" pitchFamily="50" charset="-127"/>
                  <a:ea typeface="맑은 고딕" pitchFamily="50" charset="-127"/>
                </a:endParaRPr>
              </a:p>
            </p:txBody>
          </p:sp>
          <p:sp>
            <p:nvSpPr>
              <p:cNvPr id="13" name="직각 삼각형 12"/>
              <p:cNvSpPr/>
              <p:nvPr/>
            </p:nvSpPr>
            <p:spPr>
              <a:xfrm rot="16200000">
                <a:off x="2210366" y="1538120"/>
                <a:ext cx="468052" cy="468052"/>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맑은 고딕" pitchFamily="50" charset="-127"/>
                  <a:ea typeface="맑은 고딕" pitchFamily="50" charset="-127"/>
                </a:endParaRPr>
              </a:p>
            </p:txBody>
          </p:sp>
        </p:grpSp>
        <p:sp>
          <p:nvSpPr>
            <p:cNvPr id="6" name="TextBox 5"/>
            <p:cNvSpPr txBox="1"/>
            <p:nvPr/>
          </p:nvSpPr>
          <p:spPr>
            <a:xfrm>
              <a:off x="2022279" y="2817654"/>
              <a:ext cx="1537600" cy="276999"/>
            </a:xfrm>
            <a:prstGeom prst="rect">
              <a:avLst/>
            </a:prstGeom>
            <a:noFill/>
          </p:spPr>
          <p:txBody>
            <a:bodyPr wrap="none" rtlCol="0">
              <a:spAutoFit/>
            </a:bodyPr>
            <a:lstStyle/>
            <a:p>
              <a:r>
                <a:rPr lang="en-US" altLang="ko-KR" sz="1200" dirty="0">
                  <a:latin typeface="맑은 고딕" pitchFamily="50" charset="-127"/>
                  <a:ea typeface="맑은 고딕" pitchFamily="50" charset="-127"/>
                </a:rPr>
                <a:t>4-1. </a:t>
              </a:r>
              <a:r>
                <a:rPr lang="ko-KR" altLang="en-US" sz="1200" dirty="0">
                  <a:latin typeface="맑은 고딕" pitchFamily="50" charset="-127"/>
                  <a:ea typeface="맑은 고딕" pitchFamily="50" charset="-127"/>
                </a:rPr>
                <a:t>가격 </a:t>
              </a:r>
              <a:r>
                <a:rPr lang="ko-KR" altLang="en-US" sz="1200" dirty="0" smtClean="0">
                  <a:latin typeface="맑은 고딕" pitchFamily="50" charset="-127"/>
                  <a:ea typeface="맑은 고딕" pitchFamily="50" charset="-127"/>
                </a:rPr>
                <a:t>예측 결과</a:t>
              </a:r>
              <a:endParaRPr lang="ko-KR" altLang="en-US" sz="1200" dirty="0">
                <a:latin typeface="맑은 고딕" pitchFamily="50" charset="-127"/>
                <a:ea typeface="맑은 고딕" pitchFamily="50" charset="-127"/>
              </a:endParaRPr>
            </a:p>
          </p:txBody>
        </p:sp>
        <p:sp>
          <p:nvSpPr>
            <p:cNvPr id="7" name="TextBox 6"/>
            <p:cNvSpPr txBox="1"/>
            <p:nvPr/>
          </p:nvSpPr>
          <p:spPr>
            <a:xfrm>
              <a:off x="2004279" y="2534724"/>
              <a:ext cx="1077539" cy="338554"/>
            </a:xfrm>
            <a:prstGeom prst="rect">
              <a:avLst/>
            </a:prstGeom>
            <a:noFill/>
          </p:spPr>
          <p:txBody>
            <a:bodyPr wrap="none" rtlCol="0">
              <a:spAutoFit/>
            </a:bodyPr>
            <a:lstStyle/>
            <a:p>
              <a:r>
                <a:rPr lang="ko-KR" altLang="en-US" sz="1600" dirty="0" smtClean="0">
                  <a:solidFill>
                    <a:schemeClr val="accent6">
                      <a:lumMod val="75000"/>
                    </a:schemeClr>
                  </a:solidFill>
                  <a:latin typeface="맑은 고딕" pitchFamily="50" charset="-127"/>
                  <a:ea typeface="맑은 고딕" pitchFamily="50" charset="-127"/>
                </a:rPr>
                <a:t>분석 결과</a:t>
              </a:r>
              <a:endParaRPr lang="ko-KR" altLang="en-US" sz="1600" dirty="0">
                <a:solidFill>
                  <a:schemeClr val="accent6">
                    <a:lumMod val="75000"/>
                  </a:schemeClr>
                </a:solidFill>
                <a:latin typeface="맑은 고딕" pitchFamily="50" charset="-127"/>
                <a:ea typeface="맑은 고딕" pitchFamily="50" charset="-127"/>
              </a:endParaRPr>
            </a:p>
          </p:txBody>
        </p:sp>
        <p:sp>
          <p:nvSpPr>
            <p:cNvPr id="8" name="TextBox 7"/>
            <p:cNvSpPr txBox="1"/>
            <p:nvPr/>
          </p:nvSpPr>
          <p:spPr>
            <a:xfrm>
              <a:off x="2022279" y="3100923"/>
              <a:ext cx="1537600" cy="276999"/>
            </a:xfrm>
            <a:prstGeom prst="rect">
              <a:avLst/>
            </a:prstGeom>
            <a:noFill/>
          </p:spPr>
          <p:txBody>
            <a:bodyPr wrap="none" rtlCol="0">
              <a:spAutoFit/>
            </a:bodyPr>
            <a:lstStyle/>
            <a:p>
              <a:r>
                <a:rPr lang="en-US" altLang="ko-KR" sz="1200" dirty="0">
                  <a:latin typeface="맑은 고딕" pitchFamily="50" charset="-127"/>
                  <a:ea typeface="맑은 고딕" pitchFamily="50" charset="-127"/>
                </a:rPr>
                <a:t>4-2. </a:t>
              </a:r>
              <a:r>
                <a:rPr lang="ko-KR" altLang="en-US" sz="1200" dirty="0" smtClean="0">
                  <a:latin typeface="맑은 고딕" pitchFamily="50" charset="-127"/>
                  <a:ea typeface="맑은 고딕" pitchFamily="50" charset="-127"/>
                </a:rPr>
                <a:t>예측 결과 </a:t>
              </a:r>
              <a:r>
                <a:rPr lang="ko-KR" altLang="en-US" sz="1200" dirty="0">
                  <a:latin typeface="맑은 고딕" pitchFamily="50" charset="-127"/>
                  <a:ea typeface="맑은 고딕" pitchFamily="50" charset="-127"/>
                </a:rPr>
                <a:t>분석</a:t>
              </a:r>
            </a:p>
          </p:txBody>
        </p:sp>
        <p:sp>
          <p:nvSpPr>
            <p:cNvPr id="9" name="TextBox 8"/>
            <p:cNvSpPr txBox="1"/>
            <p:nvPr/>
          </p:nvSpPr>
          <p:spPr>
            <a:xfrm>
              <a:off x="2022279" y="3384192"/>
              <a:ext cx="2053767" cy="276999"/>
            </a:xfrm>
            <a:prstGeom prst="rect">
              <a:avLst/>
            </a:prstGeom>
            <a:noFill/>
          </p:spPr>
          <p:txBody>
            <a:bodyPr wrap="none" rtlCol="0">
              <a:spAutoFit/>
            </a:bodyPr>
            <a:lstStyle/>
            <a:p>
              <a:r>
                <a:rPr lang="en-US" altLang="ko-KR" sz="1200" dirty="0">
                  <a:latin typeface="맑은 고딕" pitchFamily="50" charset="-127"/>
                  <a:ea typeface="맑은 고딕" pitchFamily="50" charset="-127"/>
                </a:rPr>
                <a:t>4-3. </a:t>
              </a:r>
              <a:r>
                <a:rPr lang="ko-KR" altLang="en-US" sz="1200" dirty="0">
                  <a:latin typeface="맑은 고딕" pitchFamily="50" charset="-127"/>
                  <a:ea typeface="맑은 고딕" pitchFamily="50" charset="-127"/>
                </a:rPr>
                <a:t>새로운 모델 탐색 결과</a:t>
              </a:r>
            </a:p>
          </p:txBody>
        </p:sp>
        <p:sp>
          <p:nvSpPr>
            <p:cNvPr id="10" name="TextBox 9"/>
            <p:cNvSpPr txBox="1"/>
            <p:nvPr/>
          </p:nvSpPr>
          <p:spPr>
            <a:xfrm>
              <a:off x="2022279" y="3667461"/>
              <a:ext cx="184731" cy="276999"/>
            </a:xfrm>
            <a:prstGeom prst="rect">
              <a:avLst/>
            </a:prstGeom>
            <a:noFill/>
          </p:spPr>
          <p:txBody>
            <a:bodyPr wrap="none" rtlCol="0">
              <a:spAutoFit/>
            </a:bodyPr>
            <a:lstStyle/>
            <a:p>
              <a:endParaRPr lang="ko-KR" altLang="en-US" sz="1200" dirty="0">
                <a:latin typeface="맑은 고딕" pitchFamily="50" charset="-127"/>
                <a:ea typeface="맑은 고딕" pitchFamily="50" charset="-127"/>
              </a:endParaRPr>
            </a:p>
          </p:txBody>
        </p:sp>
      </p:grpSp>
      <p:grpSp>
        <p:nvGrpSpPr>
          <p:cNvPr id="14" name="그룹 13"/>
          <p:cNvGrpSpPr/>
          <p:nvPr/>
        </p:nvGrpSpPr>
        <p:grpSpPr>
          <a:xfrm>
            <a:off x="3604836" y="2854282"/>
            <a:ext cx="2313481" cy="925921"/>
            <a:chOff x="5715934" y="1140844"/>
            <a:chExt cx="2313481" cy="925921"/>
          </a:xfrm>
        </p:grpSpPr>
        <p:grpSp>
          <p:nvGrpSpPr>
            <p:cNvPr id="15" name="그룹 14"/>
            <p:cNvGrpSpPr/>
            <p:nvPr/>
          </p:nvGrpSpPr>
          <p:grpSpPr>
            <a:xfrm>
              <a:off x="5715934" y="1140844"/>
              <a:ext cx="747880" cy="925921"/>
              <a:chOff x="2181677" y="2745858"/>
              <a:chExt cx="747880" cy="925921"/>
            </a:xfrm>
          </p:grpSpPr>
          <p:sp>
            <p:nvSpPr>
              <p:cNvPr id="21" name="TextBox 20"/>
              <p:cNvSpPr txBox="1"/>
              <p:nvPr/>
            </p:nvSpPr>
            <p:spPr>
              <a:xfrm>
                <a:off x="2181677" y="2745858"/>
                <a:ext cx="449162" cy="646331"/>
              </a:xfrm>
              <a:prstGeom prst="rect">
                <a:avLst/>
              </a:prstGeom>
              <a:noFill/>
            </p:spPr>
            <p:txBody>
              <a:bodyPr wrap="none" rtlCol="0">
                <a:spAutoFit/>
              </a:bodyPr>
              <a:lstStyle/>
              <a:p>
                <a:r>
                  <a:rPr lang="en-US" altLang="ko-KR" sz="3600" dirty="0" smtClean="0">
                    <a:latin typeface="맑은 고딕" pitchFamily="50" charset="-127"/>
                    <a:ea typeface="맑은 고딕" pitchFamily="50" charset="-127"/>
                  </a:rPr>
                  <a:t>5</a:t>
                </a:r>
                <a:endParaRPr lang="ko-KR" altLang="en-US" sz="3600" dirty="0">
                  <a:latin typeface="맑은 고딕" pitchFamily="50" charset="-127"/>
                  <a:ea typeface="맑은 고딕" pitchFamily="50" charset="-127"/>
                </a:endParaRPr>
              </a:p>
            </p:txBody>
          </p:sp>
          <p:sp>
            <p:nvSpPr>
              <p:cNvPr id="22" name="직각 삼각형 21"/>
              <p:cNvSpPr/>
              <p:nvPr/>
            </p:nvSpPr>
            <p:spPr>
              <a:xfrm rot="16200000">
                <a:off x="2620469" y="3362691"/>
                <a:ext cx="309088" cy="309088"/>
              </a:xfrm>
              <a:prstGeom prst="rtTriangle">
                <a:avLst/>
              </a:prstGeom>
              <a:solidFill>
                <a:schemeClr val="bg1"/>
              </a:solidFill>
              <a:ln>
                <a:noFill/>
              </a:ln>
              <a:effectLst>
                <a:outerShdw blurRad="152400" dist="482600" dir="13500000" algn="br" rotWithShape="0">
                  <a:prstClr val="black">
                    <a:alpha val="3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맑은 고딕" pitchFamily="50" charset="-127"/>
                  <a:ea typeface="맑은 고딕" pitchFamily="50" charset="-127"/>
                </a:endParaRPr>
              </a:p>
            </p:txBody>
          </p:sp>
          <p:sp>
            <p:nvSpPr>
              <p:cNvPr id="23" name="직각 삼각형 22"/>
              <p:cNvSpPr/>
              <p:nvPr/>
            </p:nvSpPr>
            <p:spPr>
              <a:xfrm rot="16200000">
                <a:off x="2210366" y="2964584"/>
                <a:ext cx="468052" cy="468052"/>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맑은 고딕" pitchFamily="50" charset="-127"/>
                  <a:ea typeface="맑은 고딕" pitchFamily="50" charset="-127"/>
                </a:endParaRPr>
              </a:p>
            </p:txBody>
          </p:sp>
        </p:grpSp>
        <p:sp>
          <p:nvSpPr>
            <p:cNvPr id="16" name="TextBox 15"/>
            <p:cNvSpPr txBox="1"/>
            <p:nvPr/>
          </p:nvSpPr>
          <p:spPr>
            <a:xfrm>
              <a:off x="6264188" y="1303452"/>
              <a:ext cx="1765227" cy="338554"/>
            </a:xfrm>
            <a:prstGeom prst="rect">
              <a:avLst/>
            </a:prstGeom>
            <a:noFill/>
          </p:spPr>
          <p:txBody>
            <a:bodyPr wrap="none" rtlCol="0">
              <a:spAutoFit/>
            </a:bodyPr>
            <a:lstStyle/>
            <a:p>
              <a:r>
                <a:rPr lang="ko-KR" altLang="en-US" sz="1600" dirty="0" smtClean="0">
                  <a:solidFill>
                    <a:schemeClr val="accent5">
                      <a:lumMod val="75000"/>
                    </a:schemeClr>
                  </a:solidFill>
                  <a:latin typeface="맑은 고딕" pitchFamily="50" charset="-127"/>
                  <a:ea typeface="맑은 고딕" pitchFamily="50" charset="-127"/>
                </a:rPr>
                <a:t>서비스 활용 방안</a:t>
              </a:r>
              <a:endParaRPr lang="ko-KR" altLang="en-US" sz="1600" dirty="0">
                <a:solidFill>
                  <a:schemeClr val="accent5">
                    <a:lumMod val="75000"/>
                  </a:schemeClr>
                </a:solidFill>
                <a:latin typeface="맑은 고딕" pitchFamily="50" charset="-127"/>
                <a:ea typeface="맑은 고딕" pitchFamily="50" charset="-127"/>
              </a:endParaRPr>
            </a:p>
          </p:txBody>
        </p:sp>
      </p:grpSp>
      <p:grpSp>
        <p:nvGrpSpPr>
          <p:cNvPr id="24" name="그룹 23"/>
          <p:cNvGrpSpPr/>
          <p:nvPr/>
        </p:nvGrpSpPr>
        <p:grpSpPr>
          <a:xfrm>
            <a:off x="3604836" y="4813656"/>
            <a:ext cx="2226716" cy="925921"/>
            <a:chOff x="6895651" y="3721866"/>
            <a:chExt cx="2226716" cy="925921"/>
          </a:xfrm>
        </p:grpSpPr>
        <p:grpSp>
          <p:nvGrpSpPr>
            <p:cNvPr id="25" name="그룹 24"/>
            <p:cNvGrpSpPr/>
            <p:nvPr/>
          </p:nvGrpSpPr>
          <p:grpSpPr>
            <a:xfrm>
              <a:off x="6895651" y="3721866"/>
              <a:ext cx="747880" cy="925921"/>
              <a:chOff x="2181677" y="4647810"/>
              <a:chExt cx="747880" cy="925921"/>
            </a:xfrm>
          </p:grpSpPr>
          <p:sp>
            <p:nvSpPr>
              <p:cNvPr id="31" name="TextBox 30"/>
              <p:cNvSpPr txBox="1"/>
              <p:nvPr/>
            </p:nvSpPr>
            <p:spPr>
              <a:xfrm>
                <a:off x="2181677" y="4647810"/>
                <a:ext cx="449162" cy="646331"/>
              </a:xfrm>
              <a:prstGeom prst="rect">
                <a:avLst/>
              </a:prstGeom>
              <a:noFill/>
            </p:spPr>
            <p:txBody>
              <a:bodyPr wrap="none" rtlCol="0">
                <a:spAutoFit/>
              </a:bodyPr>
              <a:lstStyle/>
              <a:p>
                <a:r>
                  <a:rPr lang="en-US" altLang="ko-KR" sz="3600" dirty="0" smtClean="0">
                    <a:latin typeface="맑은 고딕" pitchFamily="50" charset="-127"/>
                    <a:ea typeface="맑은 고딕" pitchFamily="50" charset="-127"/>
                  </a:rPr>
                  <a:t>6</a:t>
                </a:r>
                <a:endParaRPr lang="ko-KR" altLang="en-US" sz="3600" dirty="0">
                  <a:latin typeface="맑은 고딕" pitchFamily="50" charset="-127"/>
                  <a:ea typeface="맑은 고딕" pitchFamily="50" charset="-127"/>
                </a:endParaRPr>
              </a:p>
            </p:txBody>
          </p:sp>
          <p:sp>
            <p:nvSpPr>
              <p:cNvPr id="32" name="직각 삼각형 31"/>
              <p:cNvSpPr/>
              <p:nvPr/>
            </p:nvSpPr>
            <p:spPr>
              <a:xfrm rot="16200000">
                <a:off x="2620469" y="5264643"/>
                <a:ext cx="309088" cy="309088"/>
              </a:xfrm>
              <a:prstGeom prst="rtTriangle">
                <a:avLst/>
              </a:prstGeom>
              <a:solidFill>
                <a:schemeClr val="bg1"/>
              </a:solidFill>
              <a:ln>
                <a:noFill/>
              </a:ln>
              <a:effectLst>
                <a:outerShdw blurRad="152400" dist="482600" dir="13500000" algn="br" rotWithShape="0">
                  <a:prstClr val="black">
                    <a:alpha val="3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맑은 고딕" pitchFamily="50" charset="-127"/>
                  <a:ea typeface="맑은 고딕" pitchFamily="50" charset="-127"/>
                </a:endParaRPr>
              </a:p>
            </p:txBody>
          </p:sp>
          <p:sp>
            <p:nvSpPr>
              <p:cNvPr id="33" name="직각 삼각형 32"/>
              <p:cNvSpPr/>
              <p:nvPr/>
            </p:nvSpPr>
            <p:spPr>
              <a:xfrm rot="16200000">
                <a:off x="2210366" y="4866536"/>
                <a:ext cx="468052" cy="468052"/>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맑은 고딕" pitchFamily="50" charset="-127"/>
                  <a:ea typeface="맑은 고딕" pitchFamily="50" charset="-127"/>
                </a:endParaRPr>
              </a:p>
            </p:txBody>
          </p:sp>
        </p:grpSp>
        <p:sp>
          <p:nvSpPr>
            <p:cNvPr id="26" name="TextBox 25"/>
            <p:cNvSpPr txBox="1"/>
            <p:nvPr/>
          </p:nvSpPr>
          <p:spPr>
            <a:xfrm>
              <a:off x="7429275" y="3916186"/>
              <a:ext cx="1693092" cy="338554"/>
            </a:xfrm>
            <a:prstGeom prst="rect">
              <a:avLst/>
            </a:prstGeom>
            <a:noFill/>
          </p:spPr>
          <p:txBody>
            <a:bodyPr wrap="none" rtlCol="0">
              <a:spAutoFit/>
            </a:bodyPr>
            <a:lstStyle/>
            <a:p>
              <a:r>
                <a:rPr lang="ko-KR" altLang="en-US" sz="1600" dirty="0" smtClean="0">
                  <a:solidFill>
                    <a:schemeClr val="accent1">
                      <a:lumMod val="75000"/>
                    </a:schemeClr>
                  </a:solidFill>
                  <a:latin typeface="맑은 고딕" pitchFamily="50" charset="-127"/>
                  <a:ea typeface="맑은 고딕" pitchFamily="50" charset="-127"/>
                </a:rPr>
                <a:t>서비스 기대효과</a:t>
              </a:r>
              <a:endParaRPr lang="ko-KR" altLang="en-US" sz="1600" dirty="0">
                <a:solidFill>
                  <a:schemeClr val="accent1">
                    <a:lumMod val="75000"/>
                  </a:schemeClr>
                </a:solidFill>
                <a:latin typeface="맑은 고딕" pitchFamily="50" charset="-127"/>
                <a:ea typeface="맑은 고딕" pitchFamily="50" charset="-127"/>
              </a:endParaRPr>
            </a:p>
          </p:txBody>
        </p:sp>
      </p:grpSp>
      <p:cxnSp>
        <p:nvCxnSpPr>
          <p:cNvPr id="34" name="직선 연결선 33"/>
          <p:cNvCxnSpPr/>
          <p:nvPr/>
        </p:nvCxnSpPr>
        <p:spPr>
          <a:xfrm>
            <a:off x="3462824" y="404664"/>
            <a:ext cx="241471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직선 연결선 34"/>
          <p:cNvCxnSpPr/>
          <p:nvPr/>
        </p:nvCxnSpPr>
        <p:spPr>
          <a:xfrm>
            <a:off x="3492084" y="836712"/>
            <a:ext cx="241471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20139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p:cNvSpPr/>
          <p:nvPr/>
        </p:nvSpPr>
        <p:spPr>
          <a:xfrm>
            <a:off x="109892" y="102118"/>
            <a:ext cx="8928992" cy="66247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2" name="TextBox 11"/>
          <p:cNvSpPr txBox="1"/>
          <p:nvPr/>
        </p:nvSpPr>
        <p:spPr>
          <a:xfrm>
            <a:off x="2524055" y="552708"/>
            <a:ext cx="1917513" cy="338554"/>
          </a:xfrm>
          <a:prstGeom prst="rect">
            <a:avLst/>
          </a:prstGeom>
          <a:noFill/>
        </p:spPr>
        <p:txBody>
          <a:bodyPr wrap="none" rtlCol="0">
            <a:spAutoFit/>
          </a:bodyPr>
          <a:lstStyle/>
          <a:p>
            <a:r>
              <a:rPr lang="en-US" altLang="ko-KR" sz="1600" dirty="0" smtClean="0">
                <a:latin typeface="맑은 고딕" pitchFamily="50" charset="-127"/>
                <a:ea typeface="맑은 고딕" pitchFamily="50" charset="-127"/>
              </a:rPr>
              <a:t>1-1. </a:t>
            </a:r>
            <a:r>
              <a:rPr lang="ko-KR" altLang="en-US" sz="1600" dirty="0" smtClean="0">
                <a:latin typeface="맑은 고딕" pitchFamily="50" charset="-127"/>
                <a:ea typeface="맑은 고딕" pitchFamily="50" charset="-127"/>
              </a:rPr>
              <a:t>미세먼지 정의</a:t>
            </a:r>
            <a:endParaRPr lang="ko-KR" altLang="en-US" sz="1600" dirty="0">
              <a:latin typeface="맑은 고딕" pitchFamily="50" charset="-127"/>
              <a:ea typeface="맑은 고딕" pitchFamily="50" charset="-127"/>
            </a:endParaRPr>
          </a:p>
        </p:txBody>
      </p:sp>
      <p:pic>
        <p:nvPicPr>
          <p:cNvPr id="7"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3333" t="23443" r="68730" b="54432"/>
          <a:stretch/>
        </p:blipFill>
        <p:spPr bwMode="auto">
          <a:xfrm>
            <a:off x="401752" y="1916832"/>
            <a:ext cx="8392987" cy="3600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직사각형 2"/>
          <p:cNvSpPr/>
          <p:nvPr/>
        </p:nvSpPr>
        <p:spPr>
          <a:xfrm>
            <a:off x="7525806" y="5223560"/>
            <a:ext cx="1398140" cy="253916"/>
          </a:xfrm>
          <a:prstGeom prst="rect">
            <a:avLst/>
          </a:prstGeom>
        </p:spPr>
        <p:txBody>
          <a:bodyPr wrap="none">
            <a:spAutoFit/>
          </a:bodyPr>
          <a:lstStyle/>
          <a:p>
            <a:r>
              <a:rPr lang="ko-KR" altLang="en-US" sz="1050" dirty="0">
                <a:latin typeface="돋움" pitchFamily="50" charset="-127"/>
                <a:ea typeface="돋움" pitchFamily="50" charset="-127"/>
              </a:rPr>
              <a:t>출처</a:t>
            </a:r>
            <a:r>
              <a:rPr lang="en-US" altLang="ko-KR" sz="1050" dirty="0">
                <a:latin typeface="돋움" pitchFamily="50" charset="-127"/>
                <a:ea typeface="돋움" pitchFamily="50" charset="-127"/>
              </a:rPr>
              <a:t>: </a:t>
            </a:r>
            <a:r>
              <a:rPr lang="ko-KR" altLang="en-US" sz="1050" dirty="0" smtClean="0">
                <a:latin typeface="돋움" pitchFamily="50" charset="-127"/>
                <a:ea typeface="돋움" pitchFamily="50" charset="-127"/>
              </a:rPr>
              <a:t>환경부 </a:t>
            </a:r>
            <a:r>
              <a:rPr lang="ko-KR" altLang="en-US" sz="1050" dirty="0" err="1" smtClean="0">
                <a:latin typeface="돋움" pitchFamily="50" charset="-127"/>
                <a:ea typeface="돋움" pitchFamily="50" charset="-127"/>
              </a:rPr>
              <a:t>리플릿</a:t>
            </a:r>
            <a:endParaRPr lang="ko-KR" altLang="en-US" sz="1050" dirty="0">
              <a:latin typeface="돋움" pitchFamily="50" charset="-127"/>
              <a:ea typeface="돋움" pitchFamily="50" charset="-127"/>
            </a:endParaRPr>
          </a:p>
        </p:txBody>
      </p:sp>
      <p:grpSp>
        <p:nvGrpSpPr>
          <p:cNvPr id="15" name="그룹 14"/>
          <p:cNvGrpSpPr/>
          <p:nvPr/>
        </p:nvGrpSpPr>
        <p:grpSpPr>
          <a:xfrm>
            <a:off x="669491" y="366746"/>
            <a:ext cx="1854564" cy="925921"/>
            <a:chOff x="1470655" y="2366883"/>
            <a:chExt cx="1854564" cy="925921"/>
          </a:xfrm>
        </p:grpSpPr>
        <p:grpSp>
          <p:nvGrpSpPr>
            <p:cNvPr id="16" name="그룹 15"/>
            <p:cNvGrpSpPr/>
            <p:nvPr/>
          </p:nvGrpSpPr>
          <p:grpSpPr>
            <a:xfrm>
              <a:off x="1470655" y="2366883"/>
              <a:ext cx="747880" cy="925921"/>
              <a:chOff x="2181677" y="1319394"/>
              <a:chExt cx="747880" cy="925921"/>
            </a:xfrm>
          </p:grpSpPr>
          <p:sp>
            <p:nvSpPr>
              <p:cNvPr id="18" name="TextBox 17"/>
              <p:cNvSpPr txBox="1"/>
              <p:nvPr/>
            </p:nvSpPr>
            <p:spPr>
              <a:xfrm>
                <a:off x="2181677" y="1319394"/>
                <a:ext cx="449162" cy="646331"/>
              </a:xfrm>
              <a:prstGeom prst="rect">
                <a:avLst/>
              </a:prstGeom>
              <a:noFill/>
            </p:spPr>
            <p:txBody>
              <a:bodyPr wrap="none" rtlCol="0">
                <a:spAutoFit/>
              </a:bodyPr>
              <a:lstStyle/>
              <a:p>
                <a:r>
                  <a:rPr lang="en-US" altLang="ko-KR" sz="3600" dirty="0" smtClean="0">
                    <a:latin typeface="맑은 고딕" pitchFamily="50" charset="-127"/>
                    <a:ea typeface="맑은 고딕" pitchFamily="50" charset="-127"/>
                  </a:rPr>
                  <a:t>1</a:t>
                </a:r>
                <a:endParaRPr lang="ko-KR" altLang="en-US" sz="3600" dirty="0">
                  <a:latin typeface="맑은 고딕" pitchFamily="50" charset="-127"/>
                  <a:ea typeface="맑은 고딕" pitchFamily="50" charset="-127"/>
                </a:endParaRPr>
              </a:p>
            </p:txBody>
          </p:sp>
          <p:sp>
            <p:nvSpPr>
              <p:cNvPr id="19" name="직각 삼각형 18"/>
              <p:cNvSpPr/>
              <p:nvPr/>
            </p:nvSpPr>
            <p:spPr>
              <a:xfrm rot="16200000">
                <a:off x="2620469" y="1936227"/>
                <a:ext cx="309088" cy="309088"/>
              </a:xfrm>
              <a:prstGeom prst="rtTriangle">
                <a:avLst/>
              </a:prstGeom>
              <a:solidFill>
                <a:schemeClr val="bg1"/>
              </a:solidFill>
              <a:ln>
                <a:noFill/>
              </a:ln>
              <a:effectLst>
                <a:outerShdw blurRad="152400" dist="482600" dir="13500000" algn="br" rotWithShape="0">
                  <a:prstClr val="black">
                    <a:alpha val="3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맑은 고딕" pitchFamily="50" charset="-127"/>
                  <a:ea typeface="맑은 고딕" pitchFamily="50" charset="-127"/>
                </a:endParaRPr>
              </a:p>
            </p:txBody>
          </p:sp>
          <p:sp>
            <p:nvSpPr>
              <p:cNvPr id="20" name="직각 삼각형 19"/>
              <p:cNvSpPr/>
              <p:nvPr/>
            </p:nvSpPr>
            <p:spPr>
              <a:xfrm rot="16200000">
                <a:off x="2210366" y="1538120"/>
                <a:ext cx="468052" cy="468052"/>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맑은 고딕" pitchFamily="50" charset="-127"/>
                  <a:ea typeface="맑은 고딕" pitchFamily="50" charset="-127"/>
                </a:endParaRPr>
              </a:p>
            </p:txBody>
          </p:sp>
        </p:grpSp>
        <p:sp>
          <p:nvSpPr>
            <p:cNvPr id="17" name="TextBox 16"/>
            <p:cNvSpPr txBox="1"/>
            <p:nvPr/>
          </p:nvSpPr>
          <p:spPr>
            <a:xfrm>
              <a:off x="1909447" y="2491290"/>
              <a:ext cx="1415772" cy="461665"/>
            </a:xfrm>
            <a:prstGeom prst="rect">
              <a:avLst/>
            </a:prstGeom>
            <a:noFill/>
          </p:spPr>
          <p:txBody>
            <a:bodyPr wrap="none" rtlCol="0">
              <a:spAutoFit/>
            </a:bodyPr>
            <a:lstStyle/>
            <a:p>
              <a:r>
                <a:rPr lang="ko-KR" altLang="en-US" sz="2400" dirty="0" smtClean="0">
                  <a:solidFill>
                    <a:schemeClr val="accent6">
                      <a:lumMod val="75000"/>
                    </a:schemeClr>
                  </a:solidFill>
                  <a:latin typeface="맑은 고딕" pitchFamily="50" charset="-127"/>
                  <a:ea typeface="맑은 고딕" pitchFamily="50" charset="-127"/>
                </a:rPr>
                <a:t>공모배경</a:t>
              </a:r>
              <a:endParaRPr lang="ko-KR" altLang="en-US" sz="2400" dirty="0">
                <a:solidFill>
                  <a:schemeClr val="accent6">
                    <a:lumMod val="75000"/>
                  </a:schemeClr>
                </a:solidFill>
                <a:latin typeface="맑은 고딕" pitchFamily="50" charset="-127"/>
                <a:ea typeface="맑은 고딕" pitchFamily="50" charset="-127"/>
              </a:endParaRPr>
            </a:p>
          </p:txBody>
        </p:sp>
      </p:grpSp>
    </p:spTree>
    <p:extLst>
      <p:ext uri="{BB962C8B-B14F-4D97-AF65-F5344CB8AC3E}">
        <p14:creationId xmlns:p14="http://schemas.microsoft.com/office/powerpoint/2010/main" val="30809832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p:cNvSpPr/>
          <p:nvPr/>
        </p:nvSpPr>
        <p:spPr>
          <a:xfrm>
            <a:off x="109892" y="102118"/>
            <a:ext cx="8928992" cy="66247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2291" t="50000" r="53056" b="26795"/>
          <a:stretch/>
        </p:blipFill>
        <p:spPr bwMode="auto">
          <a:xfrm>
            <a:off x="2466874" y="1210142"/>
            <a:ext cx="4508500" cy="2298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51042" t="53718" r="23056" b="17436"/>
          <a:stretch/>
        </p:blipFill>
        <p:spPr bwMode="auto">
          <a:xfrm>
            <a:off x="2294518" y="3508842"/>
            <a:ext cx="4737100" cy="2857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직사각형 6"/>
          <p:cNvSpPr/>
          <p:nvPr/>
        </p:nvSpPr>
        <p:spPr>
          <a:xfrm>
            <a:off x="6981923" y="5841421"/>
            <a:ext cx="1058303" cy="276999"/>
          </a:xfrm>
          <a:prstGeom prst="rect">
            <a:avLst/>
          </a:prstGeom>
        </p:spPr>
        <p:txBody>
          <a:bodyPr wrap="none">
            <a:spAutoFit/>
          </a:bodyPr>
          <a:lstStyle/>
          <a:p>
            <a:r>
              <a:rPr lang="ko-KR" altLang="en-US" sz="1200" dirty="0">
                <a:latin typeface="돋움" pitchFamily="50" charset="-127"/>
                <a:ea typeface="돋움" pitchFamily="50" charset="-127"/>
              </a:rPr>
              <a:t>출처</a:t>
            </a:r>
            <a:r>
              <a:rPr lang="en-US" altLang="ko-KR" sz="1200" dirty="0">
                <a:latin typeface="돋움" pitchFamily="50" charset="-127"/>
                <a:ea typeface="돋움" pitchFamily="50" charset="-127"/>
              </a:rPr>
              <a:t>: </a:t>
            </a:r>
            <a:r>
              <a:rPr lang="ko-KR" altLang="en-US" sz="1200" dirty="0" smtClean="0">
                <a:latin typeface="돋움" pitchFamily="50" charset="-127"/>
                <a:ea typeface="돋움" pitchFamily="50" charset="-127"/>
              </a:rPr>
              <a:t>환경부</a:t>
            </a:r>
            <a:endParaRPr lang="ko-KR" altLang="en-US" sz="1200" dirty="0"/>
          </a:p>
        </p:txBody>
      </p:sp>
      <p:sp>
        <p:nvSpPr>
          <p:cNvPr id="24" name="TextBox 23"/>
          <p:cNvSpPr txBox="1"/>
          <p:nvPr/>
        </p:nvSpPr>
        <p:spPr>
          <a:xfrm>
            <a:off x="2524055" y="552708"/>
            <a:ext cx="1917513" cy="338554"/>
          </a:xfrm>
          <a:prstGeom prst="rect">
            <a:avLst/>
          </a:prstGeom>
          <a:noFill/>
        </p:spPr>
        <p:txBody>
          <a:bodyPr wrap="none" rtlCol="0">
            <a:spAutoFit/>
          </a:bodyPr>
          <a:lstStyle/>
          <a:p>
            <a:r>
              <a:rPr lang="en-US" altLang="ko-KR" sz="1600" dirty="0" smtClean="0">
                <a:latin typeface="맑은 고딕" pitchFamily="50" charset="-127"/>
                <a:ea typeface="맑은 고딕" pitchFamily="50" charset="-127"/>
              </a:rPr>
              <a:t>1-1. </a:t>
            </a:r>
            <a:r>
              <a:rPr lang="ko-KR" altLang="en-US" sz="1600" dirty="0" smtClean="0">
                <a:latin typeface="맑은 고딕" pitchFamily="50" charset="-127"/>
                <a:ea typeface="맑은 고딕" pitchFamily="50" charset="-127"/>
              </a:rPr>
              <a:t>미세먼지 정의</a:t>
            </a:r>
            <a:endParaRPr lang="ko-KR" altLang="en-US" sz="1600" dirty="0">
              <a:latin typeface="맑은 고딕" pitchFamily="50" charset="-127"/>
              <a:ea typeface="맑은 고딕" pitchFamily="50" charset="-127"/>
            </a:endParaRPr>
          </a:p>
        </p:txBody>
      </p:sp>
      <p:grpSp>
        <p:nvGrpSpPr>
          <p:cNvPr id="25" name="그룹 24"/>
          <p:cNvGrpSpPr/>
          <p:nvPr/>
        </p:nvGrpSpPr>
        <p:grpSpPr>
          <a:xfrm>
            <a:off x="669491" y="366746"/>
            <a:ext cx="1854564" cy="925921"/>
            <a:chOff x="1470655" y="2366883"/>
            <a:chExt cx="1854564" cy="925921"/>
          </a:xfrm>
        </p:grpSpPr>
        <p:grpSp>
          <p:nvGrpSpPr>
            <p:cNvPr id="26" name="그룹 25"/>
            <p:cNvGrpSpPr/>
            <p:nvPr/>
          </p:nvGrpSpPr>
          <p:grpSpPr>
            <a:xfrm>
              <a:off x="1470655" y="2366883"/>
              <a:ext cx="747880" cy="925921"/>
              <a:chOff x="2181677" y="1319394"/>
              <a:chExt cx="747880" cy="925921"/>
            </a:xfrm>
          </p:grpSpPr>
          <p:sp>
            <p:nvSpPr>
              <p:cNvPr id="28" name="TextBox 27"/>
              <p:cNvSpPr txBox="1"/>
              <p:nvPr/>
            </p:nvSpPr>
            <p:spPr>
              <a:xfrm>
                <a:off x="2181677" y="1319394"/>
                <a:ext cx="449162" cy="646331"/>
              </a:xfrm>
              <a:prstGeom prst="rect">
                <a:avLst/>
              </a:prstGeom>
              <a:noFill/>
            </p:spPr>
            <p:txBody>
              <a:bodyPr wrap="none" rtlCol="0">
                <a:spAutoFit/>
              </a:bodyPr>
              <a:lstStyle/>
              <a:p>
                <a:r>
                  <a:rPr lang="en-US" altLang="ko-KR" sz="3600" dirty="0" smtClean="0">
                    <a:latin typeface="맑은 고딕" pitchFamily="50" charset="-127"/>
                    <a:ea typeface="맑은 고딕" pitchFamily="50" charset="-127"/>
                  </a:rPr>
                  <a:t>1</a:t>
                </a:r>
                <a:endParaRPr lang="ko-KR" altLang="en-US" sz="3600" dirty="0">
                  <a:latin typeface="맑은 고딕" pitchFamily="50" charset="-127"/>
                  <a:ea typeface="맑은 고딕" pitchFamily="50" charset="-127"/>
                </a:endParaRPr>
              </a:p>
            </p:txBody>
          </p:sp>
          <p:sp>
            <p:nvSpPr>
              <p:cNvPr id="29" name="직각 삼각형 28"/>
              <p:cNvSpPr/>
              <p:nvPr/>
            </p:nvSpPr>
            <p:spPr>
              <a:xfrm rot="16200000">
                <a:off x="2620469" y="1936227"/>
                <a:ext cx="309088" cy="309088"/>
              </a:xfrm>
              <a:prstGeom prst="rtTriangle">
                <a:avLst/>
              </a:prstGeom>
              <a:solidFill>
                <a:schemeClr val="bg1"/>
              </a:solidFill>
              <a:ln>
                <a:noFill/>
              </a:ln>
              <a:effectLst>
                <a:outerShdw blurRad="152400" dist="482600" dir="13500000" algn="br" rotWithShape="0">
                  <a:prstClr val="black">
                    <a:alpha val="3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맑은 고딕" pitchFamily="50" charset="-127"/>
                  <a:ea typeface="맑은 고딕" pitchFamily="50" charset="-127"/>
                </a:endParaRPr>
              </a:p>
            </p:txBody>
          </p:sp>
          <p:sp>
            <p:nvSpPr>
              <p:cNvPr id="30" name="직각 삼각형 29"/>
              <p:cNvSpPr/>
              <p:nvPr/>
            </p:nvSpPr>
            <p:spPr>
              <a:xfrm rot="16200000">
                <a:off x="2210366" y="1538120"/>
                <a:ext cx="468052" cy="468052"/>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맑은 고딕" pitchFamily="50" charset="-127"/>
                  <a:ea typeface="맑은 고딕" pitchFamily="50" charset="-127"/>
                </a:endParaRPr>
              </a:p>
            </p:txBody>
          </p:sp>
        </p:grpSp>
        <p:sp>
          <p:nvSpPr>
            <p:cNvPr id="27" name="TextBox 26"/>
            <p:cNvSpPr txBox="1"/>
            <p:nvPr/>
          </p:nvSpPr>
          <p:spPr>
            <a:xfrm>
              <a:off x="1909447" y="2491290"/>
              <a:ext cx="1415772" cy="461665"/>
            </a:xfrm>
            <a:prstGeom prst="rect">
              <a:avLst/>
            </a:prstGeom>
            <a:noFill/>
          </p:spPr>
          <p:txBody>
            <a:bodyPr wrap="none" rtlCol="0">
              <a:spAutoFit/>
            </a:bodyPr>
            <a:lstStyle/>
            <a:p>
              <a:r>
                <a:rPr lang="ko-KR" altLang="en-US" sz="2400" dirty="0" smtClean="0">
                  <a:solidFill>
                    <a:schemeClr val="accent6">
                      <a:lumMod val="75000"/>
                    </a:schemeClr>
                  </a:solidFill>
                  <a:latin typeface="맑은 고딕" pitchFamily="50" charset="-127"/>
                  <a:ea typeface="맑은 고딕" pitchFamily="50" charset="-127"/>
                </a:rPr>
                <a:t>공모배경</a:t>
              </a:r>
              <a:endParaRPr lang="ko-KR" altLang="en-US" sz="2400" dirty="0">
                <a:solidFill>
                  <a:schemeClr val="accent6">
                    <a:lumMod val="75000"/>
                  </a:schemeClr>
                </a:solidFill>
                <a:latin typeface="맑은 고딕" pitchFamily="50" charset="-127"/>
                <a:ea typeface="맑은 고딕" pitchFamily="50" charset="-127"/>
              </a:endParaRPr>
            </a:p>
          </p:txBody>
        </p:sp>
      </p:grpSp>
      <p:sp>
        <p:nvSpPr>
          <p:cNvPr id="13" name="직사각형 12"/>
          <p:cNvSpPr/>
          <p:nvPr/>
        </p:nvSpPr>
        <p:spPr>
          <a:xfrm>
            <a:off x="2364091" y="6196714"/>
            <a:ext cx="4737099" cy="461665"/>
          </a:xfrm>
          <a:prstGeom prst="rect">
            <a:avLst/>
          </a:prstGeom>
        </p:spPr>
        <p:txBody>
          <a:bodyPr wrap="square">
            <a:spAutoFit/>
          </a:bodyPr>
          <a:lstStyle/>
          <a:p>
            <a:pPr>
              <a:lnSpc>
                <a:spcPct val="150000"/>
              </a:lnSpc>
            </a:pPr>
            <a:r>
              <a:rPr lang="ko-KR" altLang="en-US" sz="1600" dirty="0" smtClean="0">
                <a:latin typeface="돋움" pitchFamily="50" charset="-127"/>
                <a:ea typeface="돋움" pitchFamily="50" charset="-127"/>
              </a:rPr>
              <a:t>자연적</a:t>
            </a:r>
            <a:r>
              <a:rPr lang="en-US" altLang="ko-KR" sz="1600" dirty="0" smtClean="0">
                <a:latin typeface="돋움" pitchFamily="50" charset="-127"/>
                <a:ea typeface="돋움" pitchFamily="50" charset="-127"/>
              </a:rPr>
              <a:t>, </a:t>
            </a:r>
            <a:r>
              <a:rPr lang="ko-KR" altLang="en-US" sz="1600" dirty="0" smtClean="0">
                <a:latin typeface="돋움" pitchFamily="50" charset="-127"/>
                <a:ea typeface="돋움" pitchFamily="50" charset="-127"/>
              </a:rPr>
              <a:t>인위적으로 발생하는 미세먼지 </a:t>
            </a:r>
            <a:r>
              <a:rPr lang="ko-KR" altLang="en-US" sz="1600" dirty="0" smtClean="0">
                <a:latin typeface="돋움" pitchFamily="50" charset="-127"/>
                <a:ea typeface="돋움" pitchFamily="50" charset="-127"/>
              </a:rPr>
              <a:t>구성 성분</a:t>
            </a:r>
            <a:endParaRPr lang="en-US" altLang="ko-KR" sz="1600" dirty="0" smtClean="0">
              <a:latin typeface="돋움" pitchFamily="50" charset="-127"/>
              <a:ea typeface="돋움" pitchFamily="50" charset="-127"/>
            </a:endParaRPr>
          </a:p>
        </p:txBody>
      </p:sp>
    </p:spTree>
    <p:extLst>
      <p:ext uri="{BB962C8B-B14F-4D97-AF65-F5344CB8AC3E}">
        <p14:creationId xmlns:p14="http://schemas.microsoft.com/office/powerpoint/2010/main" val="18167047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p:cNvSpPr/>
          <p:nvPr/>
        </p:nvSpPr>
        <p:spPr>
          <a:xfrm>
            <a:off x="109892" y="102118"/>
            <a:ext cx="8928992" cy="66247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12"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21513" t="18654" r="55258" b="4423"/>
          <a:stretch/>
        </p:blipFill>
        <p:spPr bwMode="auto">
          <a:xfrm>
            <a:off x="6344296" y="1483338"/>
            <a:ext cx="2510884" cy="4503858"/>
          </a:xfrm>
          <a:prstGeom prst="rect">
            <a:avLst/>
          </a:prstGeom>
          <a:ln>
            <a:noFill/>
          </a:ln>
          <a:effectLst>
            <a:outerShdw blurRad="292100" dist="139700" dir="2700000" algn="tl" rotWithShape="0">
              <a:srgbClr val="333333">
                <a:alpha val="65000"/>
              </a:srgbClr>
            </a:outerShdw>
          </a:effectLst>
          <a:extLst/>
        </p:spPr>
        <p:style>
          <a:lnRef idx="2">
            <a:schemeClr val="dk1"/>
          </a:lnRef>
          <a:fillRef idx="1">
            <a:schemeClr val="lt1"/>
          </a:fillRef>
          <a:effectRef idx="0">
            <a:schemeClr val="dk1"/>
          </a:effectRef>
          <a:fontRef idx="minor">
            <a:schemeClr val="dk1"/>
          </a:fontRef>
        </p:style>
      </p:pic>
      <p:sp>
        <p:nvSpPr>
          <p:cNvPr id="16" name="직사각형 15"/>
          <p:cNvSpPr/>
          <p:nvPr/>
        </p:nvSpPr>
        <p:spPr>
          <a:xfrm>
            <a:off x="6714715" y="1028233"/>
            <a:ext cx="1944215" cy="369332"/>
          </a:xfrm>
          <a:prstGeom prst="rect">
            <a:avLst/>
          </a:prstGeom>
        </p:spPr>
        <p:txBody>
          <a:bodyPr wrap="square">
            <a:spAutoFit/>
          </a:bodyPr>
          <a:lstStyle/>
          <a:p>
            <a:r>
              <a:rPr lang="ko-KR" altLang="en-US" b="1" dirty="0">
                <a:latin typeface="돋움" pitchFamily="50" charset="-127"/>
                <a:ea typeface="돋움" pitchFamily="50" charset="-127"/>
              </a:rPr>
              <a:t>국가 수도 순위 </a:t>
            </a:r>
          </a:p>
        </p:txBody>
      </p:sp>
      <p:grpSp>
        <p:nvGrpSpPr>
          <p:cNvPr id="2" name="그룹 1"/>
          <p:cNvGrpSpPr/>
          <p:nvPr/>
        </p:nvGrpSpPr>
        <p:grpSpPr>
          <a:xfrm>
            <a:off x="329754" y="1493277"/>
            <a:ext cx="5720612" cy="4503600"/>
            <a:chOff x="329754" y="1652301"/>
            <a:chExt cx="5720612" cy="4503600"/>
          </a:xfrm>
        </p:grpSpPr>
        <p:pic>
          <p:nvPicPr>
            <p:cNvPr id="3077" name="Picture 5"/>
            <p:cNvPicPr>
              <a:picLocks noChangeAspect="1" noChangeArrowheads="1"/>
            </p:cNvPicPr>
            <p:nvPr/>
          </p:nvPicPr>
          <p:blipFill rotWithShape="1">
            <a:blip r:embed="rId4">
              <a:extLst>
                <a:ext uri="{28A0092B-C50C-407E-A947-70E740481C1C}">
                  <a14:useLocalDpi xmlns:a14="http://schemas.microsoft.com/office/drawing/2010/main" val="0"/>
                </a:ext>
              </a:extLst>
            </a:blip>
            <a:srcRect l="20238" t="15385" r="42143" b="33773"/>
            <a:stretch/>
          </p:blipFill>
          <p:spPr bwMode="auto">
            <a:xfrm>
              <a:off x="329754" y="1652301"/>
              <a:ext cx="5720612" cy="4167400"/>
            </a:xfrm>
            <a:prstGeom prst="rect">
              <a:avLst/>
            </a:prstGeom>
            <a:ln>
              <a:noFill/>
            </a:ln>
            <a:effectLst>
              <a:outerShdw blurRad="292100" dist="139700" dir="2700000" algn="tl" rotWithShape="0">
                <a:srgbClr val="333333">
                  <a:alpha val="65000"/>
                </a:srgbClr>
              </a:outerShdw>
            </a:effectLst>
            <a:extLst/>
          </p:spPr>
          <p:style>
            <a:lnRef idx="2">
              <a:schemeClr val="dk1"/>
            </a:lnRef>
            <a:fillRef idx="1">
              <a:schemeClr val="lt1"/>
            </a:fillRef>
            <a:effectRef idx="0">
              <a:schemeClr val="dk1"/>
            </a:effectRef>
            <a:fontRef idx="minor">
              <a:schemeClr val="dk1"/>
            </a:fontRef>
          </p:style>
        </p:pic>
        <p:pic>
          <p:nvPicPr>
            <p:cNvPr id="3078" name="Picture 6"/>
            <p:cNvPicPr>
              <a:picLocks noChangeAspect="1" noChangeArrowheads="1"/>
            </p:cNvPicPr>
            <p:nvPr/>
          </p:nvPicPr>
          <p:blipFill rotWithShape="1">
            <a:blip r:embed="rId5">
              <a:extLst>
                <a:ext uri="{28A0092B-C50C-407E-A947-70E740481C1C}">
                  <a14:useLocalDpi xmlns:a14="http://schemas.microsoft.com/office/drawing/2010/main" val="0"/>
                </a:ext>
              </a:extLst>
            </a:blip>
            <a:srcRect l="20226" t="54213" r="42156" b="41685"/>
            <a:stretch/>
          </p:blipFill>
          <p:spPr bwMode="auto">
            <a:xfrm>
              <a:off x="329754" y="5819701"/>
              <a:ext cx="5720612" cy="336200"/>
            </a:xfrm>
            <a:prstGeom prst="rect">
              <a:avLst/>
            </a:prstGeom>
            <a:ln>
              <a:noFill/>
            </a:ln>
            <a:effectLst>
              <a:outerShdw blurRad="292100" dist="139700" dir="2700000" algn="tl" rotWithShape="0">
                <a:srgbClr val="333333">
                  <a:alpha val="65000"/>
                </a:srgbClr>
              </a:outerShdw>
            </a:effectLst>
            <a:extLst/>
          </p:spPr>
          <p:style>
            <a:lnRef idx="2">
              <a:schemeClr val="dk1"/>
            </a:lnRef>
            <a:fillRef idx="1">
              <a:schemeClr val="lt1"/>
            </a:fillRef>
            <a:effectRef idx="0">
              <a:schemeClr val="dk1"/>
            </a:effectRef>
            <a:fontRef idx="minor">
              <a:schemeClr val="dk1"/>
            </a:fontRef>
          </p:style>
        </p:pic>
      </p:grpSp>
      <p:sp>
        <p:nvSpPr>
          <p:cNvPr id="18" name="직사각형 17"/>
          <p:cNvSpPr/>
          <p:nvPr/>
        </p:nvSpPr>
        <p:spPr>
          <a:xfrm>
            <a:off x="2647851" y="6196714"/>
            <a:ext cx="3848298" cy="461665"/>
          </a:xfrm>
          <a:prstGeom prst="rect">
            <a:avLst/>
          </a:prstGeom>
        </p:spPr>
        <p:txBody>
          <a:bodyPr wrap="square">
            <a:spAutoFit/>
          </a:bodyPr>
          <a:lstStyle/>
          <a:p>
            <a:pPr>
              <a:lnSpc>
                <a:spcPct val="150000"/>
              </a:lnSpc>
            </a:pPr>
            <a:r>
              <a:rPr lang="ko-KR" altLang="en-US" sz="1600" dirty="0" smtClean="0">
                <a:latin typeface="돋움" pitchFamily="50" charset="-127"/>
                <a:ea typeface="돋움" pitchFamily="50" charset="-127"/>
              </a:rPr>
              <a:t>전세계 국가 대비 </a:t>
            </a:r>
            <a:r>
              <a:rPr lang="ko-KR" altLang="en-US" sz="1600" dirty="0" err="1" smtClean="0">
                <a:latin typeface="돋움" pitchFamily="50" charset="-127"/>
                <a:ea typeface="돋움" pitchFamily="50" charset="-127"/>
              </a:rPr>
              <a:t>초미세먼지가</a:t>
            </a:r>
            <a:r>
              <a:rPr lang="ko-KR" altLang="en-US" sz="1600" dirty="0" smtClean="0">
                <a:latin typeface="돋움" pitchFamily="50" charset="-127"/>
                <a:ea typeface="돋움" pitchFamily="50" charset="-127"/>
              </a:rPr>
              <a:t> 높은 편</a:t>
            </a:r>
            <a:endParaRPr lang="en-US" altLang="ko-KR" sz="1600" dirty="0" smtClean="0">
              <a:latin typeface="돋움" pitchFamily="50" charset="-127"/>
              <a:ea typeface="돋움" pitchFamily="50" charset="-127"/>
            </a:endParaRPr>
          </a:p>
        </p:txBody>
      </p:sp>
      <p:sp>
        <p:nvSpPr>
          <p:cNvPr id="28" name="직사각형 27"/>
          <p:cNvSpPr/>
          <p:nvPr/>
        </p:nvSpPr>
        <p:spPr>
          <a:xfrm>
            <a:off x="7074754" y="5276013"/>
            <a:ext cx="1097646" cy="16921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직사각형 2"/>
          <p:cNvSpPr/>
          <p:nvPr/>
        </p:nvSpPr>
        <p:spPr>
          <a:xfrm>
            <a:off x="7765674" y="6024272"/>
            <a:ext cx="1170513" cy="276999"/>
          </a:xfrm>
          <a:prstGeom prst="rect">
            <a:avLst/>
          </a:prstGeom>
        </p:spPr>
        <p:txBody>
          <a:bodyPr wrap="none">
            <a:spAutoFit/>
          </a:bodyPr>
          <a:lstStyle/>
          <a:p>
            <a:r>
              <a:rPr lang="ko-KR" altLang="en-US" sz="1200" dirty="0" smtClean="0">
                <a:latin typeface="돋움" pitchFamily="50" charset="-127"/>
                <a:ea typeface="돋움" pitchFamily="50" charset="-127"/>
              </a:rPr>
              <a:t>출처</a:t>
            </a:r>
            <a:r>
              <a:rPr lang="en-US" altLang="ko-KR" sz="1200" dirty="0" smtClean="0">
                <a:latin typeface="돋움" pitchFamily="50" charset="-127"/>
                <a:ea typeface="돋움" pitchFamily="50" charset="-127"/>
              </a:rPr>
              <a:t>: </a:t>
            </a:r>
            <a:r>
              <a:rPr lang="en-US" altLang="ko-KR" sz="1200" dirty="0" err="1" smtClean="0">
                <a:latin typeface="돋움" pitchFamily="50" charset="-127"/>
                <a:ea typeface="돋움" pitchFamily="50" charset="-127"/>
              </a:rPr>
              <a:t>airvisual</a:t>
            </a:r>
            <a:endParaRPr lang="ko-KR" altLang="en-US" sz="1200" dirty="0">
              <a:latin typeface="돋움" pitchFamily="50" charset="-127"/>
              <a:ea typeface="돋움" pitchFamily="50" charset="-127"/>
            </a:endParaRPr>
          </a:p>
        </p:txBody>
      </p:sp>
      <p:sp>
        <p:nvSpPr>
          <p:cNvPr id="31" name="TextBox 30"/>
          <p:cNvSpPr txBox="1"/>
          <p:nvPr/>
        </p:nvSpPr>
        <p:spPr>
          <a:xfrm>
            <a:off x="2524055" y="552708"/>
            <a:ext cx="2605200" cy="338554"/>
          </a:xfrm>
          <a:prstGeom prst="rect">
            <a:avLst/>
          </a:prstGeom>
          <a:noFill/>
        </p:spPr>
        <p:txBody>
          <a:bodyPr wrap="none" rtlCol="0">
            <a:spAutoFit/>
          </a:bodyPr>
          <a:lstStyle/>
          <a:p>
            <a:r>
              <a:rPr lang="en-US" altLang="ko-KR" sz="1600" dirty="0" smtClean="0">
                <a:latin typeface="맑은 고딕" pitchFamily="50" charset="-127"/>
                <a:ea typeface="맑은 고딕" pitchFamily="50" charset="-127"/>
              </a:rPr>
              <a:t>1-2. </a:t>
            </a:r>
            <a:r>
              <a:rPr lang="ko-KR" altLang="en-US" sz="1600" dirty="0" smtClean="0">
                <a:latin typeface="맑은 고딕" pitchFamily="50" charset="-127"/>
                <a:ea typeface="맑은 고딕" pitchFamily="50" charset="-127"/>
              </a:rPr>
              <a:t>국가별 미세먼지 순위</a:t>
            </a:r>
            <a:endParaRPr lang="ko-KR" altLang="en-US" sz="1600" dirty="0">
              <a:latin typeface="맑은 고딕" pitchFamily="50" charset="-127"/>
              <a:ea typeface="맑은 고딕" pitchFamily="50" charset="-127"/>
            </a:endParaRPr>
          </a:p>
        </p:txBody>
      </p:sp>
      <p:grpSp>
        <p:nvGrpSpPr>
          <p:cNvPr id="32" name="그룹 31"/>
          <p:cNvGrpSpPr/>
          <p:nvPr/>
        </p:nvGrpSpPr>
        <p:grpSpPr>
          <a:xfrm>
            <a:off x="669491" y="366746"/>
            <a:ext cx="1854564" cy="925921"/>
            <a:chOff x="1470655" y="2366883"/>
            <a:chExt cx="1854564" cy="925921"/>
          </a:xfrm>
        </p:grpSpPr>
        <p:grpSp>
          <p:nvGrpSpPr>
            <p:cNvPr id="33" name="그룹 32"/>
            <p:cNvGrpSpPr/>
            <p:nvPr/>
          </p:nvGrpSpPr>
          <p:grpSpPr>
            <a:xfrm>
              <a:off x="1470655" y="2366883"/>
              <a:ext cx="747880" cy="925921"/>
              <a:chOff x="2181677" y="1319394"/>
              <a:chExt cx="747880" cy="925921"/>
            </a:xfrm>
          </p:grpSpPr>
          <p:sp>
            <p:nvSpPr>
              <p:cNvPr id="35" name="TextBox 34"/>
              <p:cNvSpPr txBox="1"/>
              <p:nvPr/>
            </p:nvSpPr>
            <p:spPr>
              <a:xfrm>
                <a:off x="2181677" y="1319394"/>
                <a:ext cx="449162" cy="646331"/>
              </a:xfrm>
              <a:prstGeom prst="rect">
                <a:avLst/>
              </a:prstGeom>
              <a:noFill/>
            </p:spPr>
            <p:txBody>
              <a:bodyPr wrap="none" rtlCol="0">
                <a:spAutoFit/>
              </a:bodyPr>
              <a:lstStyle/>
              <a:p>
                <a:r>
                  <a:rPr lang="en-US" altLang="ko-KR" sz="3600" dirty="0" smtClean="0">
                    <a:latin typeface="맑은 고딕" pitchFamily="50" charset="-127"/>
                    <a:ea typeface="맑은 고딕" pitchFamily="50" charset="-127"/>
                  </a:rPr>
                  <a:t>1</a:t>
                </a:r>
                <a:endParaRPr lang="ko-KR" altLang="en-US" sz="3600" dirty="0">
                  <a:latin typeface="맑은 고딕" pitchFamily="50" charset="-127"/>
                  <a:ea typeface="맑은 고딕" pitchFamily="50" charset="-127"/>
                </a:endParaRPr>
              </a:p>
            </p:txBody>
          </p:sp>
          <p:sp>
            <p:nvSpPr>
              <p:cNvPr id="36" name="직각 삼각형 35"/>
              <p:cNvSpPr/>
              <p:nvPr/>
            </p:nvSpPr>
            <p:spPr>
              <a:xfrm rot="16200000">
                <a:off x="2620469" y="1936227"/>
                <a:ext cx="309088" cy="309088"/>
              </a:xfrm>
              <a:prstGeom prst="rtTriangle">
                <a:avLst/>
              </a:prstGeom>
              <a:solidFill>
                <a:schemeClr val="bg1"/>
              </a:solidFill>
              <a:ln>
                <a:noFill/>
              </a:ln>
              <a:effectLst>
                <a:outerShdw blurRad="152400" dist="482600" dir="13500000" algn="br" rotWithShape="0">
                  <a:prstClr val="black">
                    <a:alpha val="3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맑은 고딕" pitchFamily="50" charset="-127"/>
                  <a:ea typeface="맑은 고딕" pitchFamily="50" charset="-127"/>
                </a:endParaRPr>
              </a:p>
            </p:txBody>
          </p:sp>
          <p:sp>
            <p:nvSpPr>
              <p:cNvPr id="37" name="직각 삼각형 36"/>
              <p:cNvSpPr/>
              <p:nvPr/>
            </p:nvSpPr>
            <p:spPr>
              <a:xfrm rot="16200000">
                <a:off x="2210366" y="1538120"/>
                <a:ext cx="468052" cy="468052"/>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맑은 고딕" pitchFamily="50" charset="-127"/>
                  <a:ea typeface="맑은 고딕" pitchFamily="50" charset="-127"/>
                </a:endParaRPr>
              </a:p>
            </p:txBody>
          </p:sp>
        </p:grpSp>
        <p:sp>
          <p:nvSpPr>
            <p:cNvPr id="34" name="TextBox 33"/>
            <p:cNvSpPr txBox="1"/>
            <p:nvPr/>
          </p:nvSpPr>
          <p:spPr>
            <a:xfrm>
              <a:off x="1909447" y="2491290"/>
              <a:ext cx="1415772" cy="461665"/>
            </a:xfrm>
            <a:prstGeom prst="rect">
              <a:avLst/>
            </a:prstGeom>
            <a:noFill/>
          </p:spPr>
          <p:txBody>
            <a:bodyPr wrap="none" rtlCol="0">
              <a:spAutoFit/>
            </a:bodyPr>
            <a:lstStyle/>
            <a:p>
              <a:r>
                <a:rPr lang="ko-KR" altLang="en-US" sz="2400" dirty="0" smtClean="0">
                  <a:solidFill>
                    <a:schemeClr val="accent6">
                      <a:lumMod val="75000"/>
                    </a:schemeClr>
                  </a:solidFill>
                  <a:latin typeface="맑은 고딕" pitchFamily="50" charset="-127"/>
                  <a:ea typeface="맑은 고딕" pitchFamily="50" charset="-127"/>
                </a:rPr>
                <a:t>공모배경</a:t>
              </a:r>
              <a:endParaRPr lang="ko-KR" altLang="en-US" sz="2400" dirty="0">
                <a:solidFill>
                  <a:schemeClr val="accent6">
                    <a:lumMod val="75000"/>
                  </a:schemeClr>
                </a:solidFill>
                <a:latin typeface="맑은 고딕" pitchFamily="50" charset="-127"/>
                <a:ea typeface="맑은 고딕" pitchFamily="50" charset="-127"/>
              </a:endParaRPr>
            </a:p>
          </p:txBody>
        </p:sp>
      </p:grpSp>
      <p:sp>
        <p:nvSpPr>
          <p:cNvPr id="6" name="직사각형 5"/>
          <p:cNvSpPr/>
          <p:nvPr/>
        </p:nvSpPr>
        <p:spPr>
          <a:xfrm>
            <a:off x="1154032" y="1028233"/>
            <a:ext cx="3994032" cy="369332"/>
          </a:xfrm>
          <a:prstGeom prst="rect">
            <a:avLst/>
          </a:prstGeom>
        </p:spPr>
        <p:txBody>
          <a:bodyPr wrap="square">
            <a:spAutoFit/>
          </a:bodyPr>
          <a:lstStyle/>
          <a:p>
            <a:r>
              <a:rPr lang="en-US" altLang="ko-KR" b="1" dirty="0">
                <a:latin typeface="돋움" pitchFamily="50" charset="-127"/>
                <a:ea typeface="돋움" pitchFamily="50" charset="-127"/>
              </a:rPr>
              <a:t>2018 </a:t>
            </a:r>
            <a:r>
              <a:rPr lang="ko-KR" altLang="en-US" b="1" dirty="0">
                <a:latin typeface="돋움" pitchFamily="50" charset="-127"/>
                <a:ea typeface="돋움" pitchFamily="50" charset="-127"/>
              </a:rPr>
              <a:t>가장 심각한 공해 국가 </a:t>
            </a:r>
            <a:r>
              <a:rPr lang="en-US" altLang="ko-KR" b="1" dirty="0">
                <a:latin typeface="돋움" pitchFamily="50" charset="-127"/>
                <a:ea typeface="돋움" pitchFamily="50" charset="-127"/>
              </a:rPr>
              <a:t>(PM2.5)</a:t>
            </a:r>
          </a:p>
        </p:txBody>
      </p:sp>
    </p:spTree>
    <p:extLst>
      <p:ext uri="{BB962C8B-B14F-4D97-AF65-F5344CB8AC3E}">
        <p14:creationId xmlns:p14="http://schemas.microsoft.com/office/powerpoint/2010/main" val="285621654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p:cNvSpPr/>
          <p:nvPr/>
        </p:nvSpPr>
        <p:spPr>
          <a:xfrm>
            <a:off x="109892" y="102118"/>
            <a:ext cx="8928992" cy="66247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2" name="그림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3822" y="1623682"/>
            <a:ext cx="8561132" cy="3617204"/>
          </a:xfrm>
          <a:prstGeom prst="rect">
            <a:avLst/>
          </a:prstGeom>
          <a:ln>
            <a:noFill/>
          </a:ln>
          <a:effectLst>
            <a:outerShdw blurRad="292100" dist="139700" dir="2700000" algn="tl" rotWithShape="0">
              <a:srgbClr val="333333">
                <a:alpha val="65000"/>
              </a:srgbClr>
            </a:outerShdw>
          </a:effectLst>
        </p:spPr>
      </p:pic>
      <p:sp>
        <p:nvSpPr>
          <p:cNvPr id="5" name="직사각형 4"/>
          <p:cNvSpPr/>
          <p:nvPr/>
        </p:nvSpPr>
        <p:spPr>
          <a:xfrm>
            <a:off x="6916764" y="5306844"/>
            <a:ext cx="2186817" cy="276999"/>
          </a:xfrm>
          <a:prstGeom prst="rect">
            <a:avLst/>
          </a:prstGeom>
        </p:spPr>
        <p:txBody>
          <a:bodyPr wrap="none">
            <a:spAutoFit/>
          </a:bodyPr>
          <a:lstStyle/>
          <a:p>
            <a:r>
              <a:rPr lang="ko-KR" altLang="en-US" sz="1200" dirty="0" smtClean="0">
                <a:latin typeface="돋움" pitchFamily="50" charset="-127"/>
                <a:ea typeface="돋움" pitchFamily="50" charset="-127"/>
              </a:rPr>
              <a:t>출처</a:t>
            </a:r>
            <a:r>
              <a:rPr lang="en-US" altLang="ko-KR" sz="1200" dirty="0" smtClean="0">
                <a:latin typeface="돋움" pitchFamily="50" charset="-127"/>
                <a:ea typeface="돋움" pitchFamily="50" charset="-127"/>
              </a:rPr>
              <a:t>: </a:t>
            </a:r>
            <a:r>
              <a:rPr lang="ko-KR" altLang="en-US" sz="1200" dirty="0" smtClean="0">
                <a:latin typeface="돋움" pitchFamily="50" charset="-127"/>
                <a:ea typeface="돋움" pitchFamily="50" charset="-127"/>
              </a:rPr>
              <a:t>서울시 보건환경연구원</a:t>
            </a:r>
            <a:endParaRPr lang="ko-KR" altLang="en-US" sz="1200" dirty="0">
              <a:latin typeface="돋움" pitchFamily="50" charset="-127"/>
              <a:ea typeface="돋움" pitchFamily="50" charset="-127"/>
            </a:endParaRPr>
          </a:p>
        </p:txBody>
      </p:sp>
      <p:sp>
        <p:nvSpPr>
          <p:cNvPr id="11" name="TextBox 10"/>
          <p:cNvSpPr txBox="1"/>
          <p:nvPr/>
        </p:nvSpPr>
        <p:spPr>
          <a:xfrm>
            <a:off x="2571292" y="1077158"/>
            <a:ext cx="4450257" cy="369332"/>
          </a:xfrm>
          <a:prstGeom prst="rect">
            <a:avLst/>
          </a:prstGeom>
          <a:noFill/>
        </p:spPr>
        <p:txBody>
          <a:bodyPr wrap="none" rtlCol="0">
            <a:spAutoFit/>
          </a:bodyPr>
          <a:lstStyle/>
          <a:p>
            <a:r>
              <a:rPr lang="ko-KR" altLang="en-US" b="1" dirty="0">
                <a:latin typeface="돋움" pitchFamily="50" charset="-127"/>
                <a:ea typeface="돋움" pitchFamily="50" charset="-127"/>
              </a:rPr>
              <a:t>최근 </a:t>
            </a:r>
            <a:r>
              <a:rPr lang="en-US" altLang="ko-KR" b="1" dirty="0">
                <a:latin typeface="돋움" pitchFamily="50" charset="-127"/>
                <a:ea typeface="돋움" pitchFamily="50" charset="-127"/>
              </a:rPr>
              <a:t>5</a:t>
            </a:r>
            <a:r>
              <a:rPr lang="ko-KR" altLang="en-US" b="1" dirty="0">
                <a:latin typeface="돋움" pitchFamily="50" charset="-127"/>
                <a:ea typeface="돋움" pitchFamily="50" charset="-127"/>
              </a:rPr>
              <a:t>년간 서울 초 미세먼지 현황</a:t>
            </a:r>
            <a:r>
              <a:rPr lang="en-US" altLang="ko-KR" b="1" dirty="0">
                <a:latin typeface="돋움" pitchFamily="50" charset="-127"/>
                <a:ea typeface="돋움" pitchFamily="50" charset="-127"/>
              </a:rPr>
              <a:t>(1, 2</a:t>
            </a:r>
            <a:r>
              <a:rPr lang="ko-KR" altLang="en-US" b="1" dirty="0">
                <a:latin typeface="돋움" pitchFamily="50" charset="-127"/>
                <a:ea typeface="돋움" pitchFamily="50" charset="-127"/>
              </a:rPr>
              <a:t>월</a:t>
            </a:r>
            <a:r>
              <a:rPr lang="en-US" altLang="ko-KR" b="1" dirty="0">
                <a:latin typeface="돋움" pitchFamily="50" charset="-127"/>
                <a:ea typeface="돋움" pitchFamily="50" charset="-127"/>
              </a:rPr>
              <a:t>)</a:t>
            </a:r>
            <a:endParaRPr lang="ko-KR" altLang="en-US" b="1" dirty="0">
              <a:latin typeface="돋움" pitchFamily="50" charset="-127"/>
              <a:ea typeface="돋움" pitchFamily="50" charset="-127"/>
            </a:endParaRPr>
          </a:p>
        </p:txBody>
      </p:sp>
      <p:sp>
        <p:nvSpPr>
          <p:cNvPr id="6" name="직사각형 5"/>
          <p:cNvSpPr/>
          <p:nvPr/>
        </p:nvSpPr>
        <p:spPr>
          <a:xfrm>
            <a:off x="1986787" y="5700474"/>
            <a:ext cx="5170426" cy="461665"/>
          </a:xfrm>
          <a:prstGeom prst="rect">
            <a:avLst/>
          </a:prstGeom>
        </p:spPr>
        <p:txBody>
          <a:bodyPr wrap="square">
            <a:spAutoFit/>
          </a:bodyPr>
          <a:lstStyle/>
          <a:p>
            <a:pPr>
              <a:lnSpc>
                <a:spcPct val="150000"/>
              </a:lnSpc>
            </a:pPr>
            <a:r>
              <a:rPr lang="ko-KR" altLang="en-US" sz="1600" dirty="0">
                <a:latin typeface="돋움" pitchFamily="50" charset="-127"/>
                <a:ea typeface="돋움" pitchFamily="50" charset="-127"/>
              </a:rPr>
              <a:t>미세먼지의 농도와 나쁨 일수가 증가하는 추이가 보임</a:t>
            </a:r>
            <a:endParaRPr lang="en-US" altLang="ko-KR" sz="1600" dirty="0">
              <a:latin typeface="돋움" pitchFamily="50" charset="-127"/>
              <a:ea typeface="돋움" pitchFamily="50" charset="-127"/>
            </a:endParaRPr>
          </a:p>
        </p:txBody>
      </p:sp>
      <p:sp>
        <p:nvSpPr>
          <p:cNvPr id="14" name="TextBox 13"/>
          <p:cNvSpPr txBox="1"/>
          <p:nvPr/>
        </p:nvSpPr>
        <p:spPr>
          <a:xfrm>
            <a:off x="2524055" y="552708"/>
            <a:ext cx="2605200" cy="338554"/>
          </a:xfrm>
          <a:prstGeom prst="rect">
            <a:avLst/>
          </a:prstGeom>
          <a:noFill/>
        </p:spPr>
        <p:txBody>
          <a:bodyPr wrap="none" rtlCol="0">
            <a:spAutoFit/>
          </a:bodyPr>
          <a:lstStyle/>
          <a:p>
            <a:r>
              <a:rPr lang="en-US" altLang="ko-KR" sz="1600" dirty="0" smtClean="0">
                <a:latin typeface="맑은 고딕" pitchFamily="50" charset="-127"/>
                <a:ea typeface="맑은 고딕" pitchFamily="50" charset="-127"/>
              </a:rPr>
              <a:t>1-3. </a:t>
            </a:r>
            <a:r>
              <a:rPr lang="ko-KR" altLang="en-US" sz="1600" dirty="0" smtClean="0">
                <a:latin typeface="맑은 고딕" pitchFamily="50" charset="-127"/>
                <a:ea typeface="맑은 고딕" pitchFamily="50" charset="-127"/>
              </a:rPr>
              <a:t>서울의 미세먼지 현황</a:t>
            </a:r>
            <a:endParaRPr lang="ko-KR" altLang="en-US" sz="1600" dirty="0">
              <a:latin typeface="맑은 고딕" pitchFamily="50" charset="-127"/>
              <a:ea typeface="맑은 고딕" pitchFamily="50" charset="-127"/>
            </a:endParaRPr>
          </a:p>
        </p:txBody>
      </p:sp>
      <p:grpSp>
        <p:nvGrpSpPr>
          <p:cNvPr id="15" name="그룹 14"/>
          <p:cNvGrpSpPr/>
          <p:nvPr/>
        </p:nvGrpSpPr>
        <p:grpSpPr>
          <a:xfrm>
            <a:off x="669491" y="366746"/>
            <a:ext cx="1854564" cy="925921"/>
            <a:chOff x="1470655" y="2366883"/>
            <a:chExt cx="1854564" cy="925921"/>
          </a:xfrm>
        </p:grpSpPr>
        <p:grpSp>
          <p:nvGrpSpPr>
            <p:cNvPr id="16" name="그룹 15"/>
            <p:cNvGrpSpPr/>
            <p:nvPr/>
          </p:nvGrpSpPr>
          <p:grpSpPr>
            <a:xfrm>
              <a:off x="1470655" y="2366883"/>
              <a:ext cx="747880" cy="925921"/>
              <a:chOff x="2181677" y="1319394"/>
              <a:chExt cx="747880" cy="925921"/>
            </a:xfrm>
          </p:grpSpPr>
          <p:sp>
            <p:nvSpPr>
              <p:cNvPr id="18" name="TextBox 17"/>
              <p:cNvSpPr txBox="1"/>
              <p:nvPr/>
            </p:nvSpPr>
            <p:spPr>
              <a:xfrm>
                <a:off x="2181677" y="1319394"/>
                <a:ext cx="449162" cy="646331"/>
              </a:xfrm>
              <a:prstGeom prst="rect">
                <a:avLst/>
              </a:prstGeom>
              <a:noFill/>
            </p:spPr>
            <p:txBody>
              <a:bodyPr wrap="none" rtlCol="0">
                <a:spAutoFit/>
              </a:bodyPr>
              <a:lstStyle/>
              <a:p>
                <a:r>
                  <a:rPr lang="en-US" altLang="ko-KR" sz="3600" dirty="0" smtClean="0">
                    <a:latin typeface="맑은 고딕" pitchFamily="50" charset="-127"/>
                    <a:ea typeface="맑은 고딕" pitchFamily="50" charset="-127"/>
                  </a:rPr>
                  <a:t>1</a:t>
                </a:r>
                <a:endParaRPr lang="ko-KR" altLang="en-US" sz="3600" dirty="0">
                  <a:latin typeface="맑은 고딕" pitchFamily="50" charset="-127"/>
                  <a:ea typeface="맑은 고딕" pitchFamily="50" charset="-127"/>
                </a:endParaRPr>
              </a:p>
            </p:txBody>
          </p:sp>
          <p:sp>
            <p:nvSpPr>
              <p:cNvPr id="19" name="직각 삼각형 18"/>
              <p:cNvSpPr/>
              <p:nvPr/>
            </p:nvSpPr>
            <p:spPr>
              <a:xfrm rot="16200000">
                <a:off x="2620469" y="1936227"/>
                <a:ext cx="309088" cy="309088"/>
              </a:xfrm>
              <a:prstGeom prst="rtTriangle">
                <a:avLst/>
              </a:prstGeom>
              <a:solidFill>
                <a:schemeClr val="bg1"/>
              </a:solidFill>
              <a:ln>
                <a:noFill/>
              </a:ln>
              <a:effectLst>
                <a:outerShdw blurRad="152400" dist="482600" dir="13500000" algn="br" rotWithShape="0">
                  <a:prstClr val="black">
                    <a:alpha val="3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맑은 고딕" pitchFamily="50" charset="-127"/>
                  <a:ea typeface="맑은 고딕" pitchFamily="50" charset="-127"/>
                </a:endParaRPr>
              </a:p>
            </p:txBody>
          </p:sp>
          <p:sp>
            <p:nvSpPr>
              <p:cNvPr id="20" name="직각 삼각형 19"/>
              <p:cNvSpPr/>
              <p:nvPr/>
            </p:nvSpPr>
            <p:spPr>
              <a:xfrm rot="16200000">
                <a:off x="2210366" y="1538120"/>
                <a:ext cx="468052" cy="468052"/>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맑은 고딕" pitchFamily="50" charset="-127"/>
                  <a:ea typeface="맑은 고딕" pitchFamily="50" charset="-127"/>
                </a:endParaRPr>
              </a:p>
            </p:txBody>
          </p:sp>
        </p:grpSp>
        <p:sp>
          <p:nvSpPr>
            <p:cNvPr id="17" name="TextBox 16"/>
            <p:cNvSpPr txBox="1"/>
            <p:nvPr/>
          </p:nvSpPr>
          <p:spPr>
            <a:xfrm>
              <a:off x="1909447" y="2491290"/>
              <a:ext cx="1415772" cy="461665"/>
            </a:xfrm>
            <a:prstGeom prst="rect">
              <a:avLst/>
            </a:prstGeom>
            <a:noFill/>
          </p:spPr>
          <p:txBody>
            <a:bodyPr wrap="none" rtlCol="0">
              <a:spAutoFit/>
            </a:bodyPr>
            <a:lstStyle/>
            <a:p>
              <a:r>
                <a:rPr lang="ko-KR" altLang="en-US" sz="2400" dirty="0" smtClean="0">
                  <a:solidFill>
                    <a:schemeClr val="accent6">
                      <a:lumMod val="75000"/>
                    </a:schemeClr>
                  </a:solidFill>
                  <a:latin typeface="맑은 고딕" pitchFamily="50" charset="-127"/>
                  <a:ea typeface="맑은 고딕" pitchFamily="50" charset="-127"/>
                </a:rPr>
                <a:t>공모배경</a:t>
              </a:r>
              <a:endParaRPr lang="ko-KR" altLang="en-US" sz="2400" dirty="0">
                <a:solidFill>
                  <a:schemeClr val="accent6">
                    <a:lumMod val="75000"/>
                  </a:schemeClr>
                </a:solidFill>
                <a:latin typeface="맑은 고딕" pitchFamily="50" charset="-127"/>
                <a:ea typeface="맑은 고딕" pitchFamily="50" charset="-127"/>
              </a:endParaRPr>
            </a:p>
          </p:txBody>
        </p:sp>
      </p:grpSp>
    </p:spTree>
    <p:extLst>
      <p:ext uri="{BB962C8B-B14F-4D97-AF65-F5344CB8AC3E}">
        <p14:creationId xmlns:p14="http://schemas.microsoft.com/office/powerpoint/2010/main" val="287603122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p:cNvSpPr/>
          <p:nvPr/>
        </p:nvSpPr>
        <p:spPr>
          <a:xfrm>
            <a:off x="109892" y="102118"/>
            <a:ext cx="8928992" cy="66247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 name="직사각형 2"/>
          <p:cNvSpPr/>
          <p:nvPr/>
        </p:nvSpPr>
        <p:spPr>
          <a:xfrm>
            <a:off x="188143" y="3950049"/>
            <a:ext cx="8418720" cy="2181623"/>
          </a:xfrm>
          <a:prstGeom prst="rect">
            <a:avLst/>
          </a:prstGeom>
        </p:spPr>
        <p:txBody>
          <a:bodyPr wrap="square">
            <a:spAutoFit/>
          </a:bodyPr>
          <a:lstStyle/>
          <a:p>
            <a:pPr marL="285750" indent="-285750">
              <a:lnSpc>
                <a:spcPct val="150000"/>
              </a:lnSpc>
              <a:buFont typeface="Arial" pitchFamily="34" charset="0"/>
              <a:buChar char="•"/>
            </a:pPr>
            <a:r>
              <a:rPr lang="ko-KR" altLang="en-US" sz="1600" dirty="0" smtClean="0">
                <a:latin typeface="돋움" pitchFamily="50" charset="-127"/>
                <a:ea typeface="돋움" pitchFamily="50" charset="-127"/>
              </a:rPr>
              <a:t>대기 </a:t>
            </a:r>
            <a:r>
              <a:rPr lang="ko-KR" altLang="en-US" sz="1600" dirty="0">
                <a:latin typeface="돋움" pitchFamily="50" charset="-127"/>
                <a:ea typeface="돋움" pitchFamily="50" charset="-127"/>
              </a:rPr>
              <a:t>중 이산화황</a:t>
            </a:r>
            <a:r>
              <a:rPr lang="en-US" altLang="ko-KR" sz="1600" dirty="0">
                <a:latin typeface="돋움" pitchFamily="50" charset="-127"/>
                <a:ea typeface="돋움" pitchFamily="50" charset="-127"/>
              </a:rPr>
              <a:t>(SO2) </a:t>
            </a:r>
            <a:r>
              <a:rPr lang="ko-KR" altLang="en-US" sz="1600" dirty="0">
                <a:latin typeface="돋움" pitchFamily="50" charset="-127"/>
                <a:ea typeface="돋움" pitchFamily="50" charset="-127"/>
              </a:rPr>
              <a:t>이나 이산화질소</a:t>
            </a:r>
            <a:r>
              <a:rPr lang="en-US" altLang="ko-KR" sz="1600" dirty="0">
                <a:latin typeface="돋움" pitchFamily="50" charset="-127"/>
                <a:ea typeface="돋움" pitchFamily="50" charset="-127"/>
              </a:rPr>
              <a:t>(NO2)</a:t>
            </a:r>
            <a:r>
              <a:rPr lang="ko-KR" altLang="en-US" sz="1600" dirty="0">
                <a:latin typeface="돋움" pitchFamily="50" charset="-127"/>
                <a:ea typeface="돋움" pitchFamily="50" charset="-127"/>
              </a:rPr>
              <a:t>는 산성비의 주요 원인 </a:t>
            </a:r>
            <a:endParaRPr lang="en-US" altLang="ko-KR" sz="1600" dirty="0">
              <a:latin typeface="돋움" pitchFamily="50" charset="-127"/>
              <a:ea typeface="돋움" pitchFamily="50" charset="-127"/>
            </a:endParaRPr>
          </a:p>
          <a:p>
            <a:pPr marL="742950" lvl="1" indent="-285750">
              <a:lnSpc>
                <a:spcPct val="150000"/>
              </a:lnSpc>
              <a:buFont typeface="Arial" pitchFamily="34" charset="0"/>
              <a:buChar char="•"/>
            </a:pPr>
            <a:r>
              <a:rPr lang="ko-KR" altLang="en-US" sz="1500" dirty="0">
                <a:latin typeface="돋움" pitchFamily="50" charset="-127"/>
                <a:ea typeface="돋움" pitchFamily="50" charset="-127"/>
              </a:rPr>
              <a:t>토양과 물을 산성화</a:t>
            </a:r>
            <a:r>
              <a:rPr lang="en-US" altLang="ko-KR" sz="1500" dirty="0">
                <a:latin typeface="돋움" pitchFamily="50" charset="-127"/>
                <a:ea typeface="돋움" pitchFamily="50" charset="-127"/>
              </a:rPr>
              <a:t> </a:t>
            </a:r>
          </a:p>
          <a:p>
            <a:pPr marL="742950" lvl="1" indent="-285750">
              <a:lnSpc>
                <a:spcPct val="150000"/>
              </a:lnSpc>
              <a:buFont typeface="Arial" pitchFamily="34" charset="0"/>
              <a:buChar char="•"/>
            </a:pPr>
            <a:r>
              <a:rPr lang="ko-KR" altLang="en-US" sz="1500" dirty="0">
                <a:latin typeface="돋움" pitchFamily="50" charset="-127"/>
                <a:ea typeface="돋움" pitchFamily="50" charset="-127"/>
              </a:rPr>
              <a:t>토양 황폐화</a:t>
            </a:r>
            <a:r>
              <a:rPr lang="en-US" altLang="ko-KR" sz="1500" dirty="0">
                <a:latin typeface="돋움" pitchFamily="50" charset="-127"/>
                <a:ea typeface="돋움" pitchFamily="50" charset="-127"/>
              </a:rPr>
              <a:t> </a:t>
            </a:r>
          </a:p>
          <a:p>
            <a:pPr marL="742950" lvl="1" indent="-285750">
              <a:lnSpc>
                <a:spcPct val="150000"/>
              </a:lnSpc>
              <a:buFont typeface="Arial" pitchFamily="34" charset="0"/>
              <a:buChar char="•"/>
            </a:pPr>
            <a:r>
              <a:rPr lang="ko-KR" altLang="en-US" sz="1500" dirty="0">
                <a:latin typeface="돋움" pitchFamily="50" charset="-127"/>
                <a:ea typeface="돋움" pitchFamily="50" charset="-127"/>
              </a:rPr>
              <a:t>생태계 피해</a:t>
            </a:r>
            <a:r>
              <a:rPr lang="en-US" altLang="ko-KR" sz="1500" dirty="0">
                <a:latin typeface="돋움" pitchFamily="50" charset="-127"/>
                <a:ea typeface="돋움" pitchFamily="50" charset="-127"/>
              </a:rPr>
              <a:t> </a:t>
            </a:r>
          </a:p>
          <a:p>
            <a:pPr marL="285750" indent="-285750">
              <a:lnSpc>
                <a:spcPct val="150000"/>
              </a:lnSpc>
              <a:buFont typeface="Arial" pitchFamily="34" charset="0"/>
              <a:buChar char="•"/>
            </a:pPr>
            <a:r>
              <a:rPr lang="ko-KR" altLang="en-US" sz="1600" dirty="0">
                <a:latin typeface="돋움" pitchFamily="50" charset="-127"/>
                <a:ea typeface="돋움" pitchFamily="50" charset="-127"/>
              </a:rPr>
              <a:t>공기 중에서 중금속은 농작물</a:t>
            </a:r>
            <a:r>
              <a:rPr lang="en-US" altLang="ko-KR" sz="1600" dirty="0">
                <a:latin typeface="돋움" pitchFamily="50" charset="-127"/>
                <a:ea typeface="돋움" pitchFamily="50" charset="-127"/>
              </a:rPr>
              <a:t>, </a:t>
            </a:r>
            <a:r>
              <a:rPr lang="ko-KR" altLang="en-US" sz="1600" dirty="0">
                <a:latin typeface="돋움" pitchFamily="50" charset="-127"/>
                <a:ea typeface="돋움" pitchFamily="50" charset="-127"/>
              </a:rPr>
              <a:t>토양</a:t>
            </a:r>
            <a:r>
              <a:rPr lang="en-US" altLang="ko-KR" sz="1600" dirty="0">
                <a:latin typeface="돋움" pitchFamily="50" charset="-127"/>
                <a:ea typeface="돋움" pitchFamily="50" charset="-127"/>
              </a:rPr>
              <a:t>, </a:t>
            </a:r>
            <a:r>
              <a:rPr lang="ko-KR" altLang="en-US" sz="1600" dirty="0">
                <a:latin typeface="돋움" pitchFamily="50" charset="-127"/>
                <a:ea typeface="돋움" pitchFamily="50" charset="-127"/>
              </a:rPr>
              <a:t>수생 생물에 피해를 </a:t>
            </a:r>
            <a:r>
              <a:rPr lang="ko-KR" altLang="en-US" sz="1600" dirty="0" smtClean="0">
                <a:latin typeface="돋움" pitchFamily="50" charset="-127"/>
                <a:ea typeface="돋움" pitchFamily="50" charset="-127"/>
              </a:rPr>
              <a:t>줌</a:t>
            </a:r>
            <a:endParaRPr lang="en-US" altLang="ko-KR" sz="1600" dirty="0">
              <a:latin typeface="돋움" pitchFamily="50" charset="-127"/>
              <a:ea typeface="돋움" pitchFamily="50" charset="-127"/>
            </a:endParaRPr>
          </a:p>
          <a:p>
            <a:pPr marL="285750" indent="-285750">
              <a:lnSpc>
                <a:spcPct val="150000"/>
              </a:lnSpc>
              <a:buFont typeface="Arial" pitchFamily="34" charset="0"/>
              <a:buChar char="•"/>
            </a:pPr>
            <a:r>
              <a:rPr lang="ko-KR" altLang="en-US" sz="1600" dirty="0">
                <a:latin typeface="돋움" pitchFamily="50" charset="-127"/>
                <a:ea typeface="돋움" pitchFamily="50" charset="-127"/>
              </a:rPr>
              <a:t>미세먼지가 식물의 잎에 부착되면 잎의 기공을 막고 광합성 등을 저해</a:t>
            </a:r>
          </a:p>
        </p:txBody>
      </p:sp>
      <p:pic>
        <p:nvPicPr>
          <p:cNvPr id="4098"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23242" t="63759" r="53553" b="21914"/>
          <a:stretch/>
        </p:blipFill>
        <p:spPr bwMode="auto">
          <a:xfrm>
            <a:off x="4644218" y="1318762"/>
            <a:ext cx="4243858" cy="14191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직사각형 12"/>
          <p:cNvSpPr/>
          <p:nvPr/>
        </p:nvSpPr>
        <p:spPr>
          <a:xfrm>
            <a:off x="7829773" y="3601059"/>
            <a:ext cx="1058303" cy="276999"/>
          </a:xfrm>
          <a:prstGeom prst="rect">
            <a:avLst/>
          </a:prstGeom>
        </p:spPr>
        <p:txBody>
          <a:bodyPr wrap="none">
            <a:spAutoFit/>
          </a:bodyPr>
          <a:lstStyle/>
          <a:p>
            <a:r>
              <a:rPr lang="ko-KR" altLang="en-US" sz="1200" dirty="0">
                <a:latin typeface="돋움" pitchFamily="50" charset="-127"/>
                <a:ea typeface="돋움" pitchFamily="50" charset="-127"/>
              </a:rPr>
              <a:t>출처</a:t>
            </a:r>
            <a:r>
              <a:rPr lang="en-US" altLang="ko-KR" sz="1200" dirty="0">
                <a:latin typeface="돋움" pitchFamily="50" charset="-127"/>
                <a:ea typeface="돋움" pitchFamily="50" charset="-127"/>
              </a:rPr>
              <a:t>: </a:t>
            </a:r>
            <a:r>
              <a:rPr lang="ko-KR" altLang="en-US" sz="1200" dirty="0" smtClean="0">
                <a:latin typeface="돋움" pitchFamily="50" charset="-127"/>
                <a:ea typeface="돋움" pitchFamily="50" charset="-127"/>
              </a:rPr>
              <a:t>환경부</a:t>
            </a:r>
            <a:endParaRPr lang="ko-KR" altLang="en-US" sz="1200" dirty="0"/>
          </a:p>
        </p:txBody>
      </p:sp>
      <p:sp>
        <p:nvSpPr>
          <p:cNvPr id="14" name="TextBox 13"/>
          <p:cNvSpPr txBox="1"/>
          <p:nvPr/>
        </p:nvSpPr>
        <p:spPr>
          <a:xfrm>
            <a:off x="2524055" y="552708"/>
            <a:ext cx="3292889" cy="338554"/>
          </a:xfrm>
          <a:prstGeom prst="rect">
            <a:avLst/>
          </a:prstGeom>
          <a:noFill/>
        </p:spPr>
        <p:txBody>
          <a:bodyPr wrap="none" rtlCol="0">
            <a:spAutoFit/>
          </a:bodyPr>
          <a:lstStyle/>
          <a:p>
            <a:r>
              <a:rPr lang="en-US" altLang="ko-KR" sz="1600" dirty="0" smtClean="0">
                <a:latin typeface="맑은 고딕" pitchFamily="50" charset="-127"/>
                <a:ea typeface="맑은 고딕" pitchFamily="50" charset="-127"/>
              </a:rPr>
              <a:t>1-4. </a:t>
            </a:r>
            <a:r>
              <a:rPr lang="ko-KR" altLang="en-US" sz="1600" dirty="0" smtClean="0">
                <a:latin typeface="맑은 고딕" pitchFamily="50" charset="-127"/>
                <a:ea typeface="맑은 고딕" pitchFamily="50" charset="-127"/>
              </a:rPr>
              <a:t>미세먼지로 인한 농산물 피해</a:t>
            </a:r>
            <a:endParaRPr lang="ko-KR" altLang="en-US" sz="1600" dirty="0">
              <a:latin typeface="맑은 고딕" pitchFamily="50" charset="-127"/>
              <a:ea typeface="맑은 고딕" pitchFamily="50" charset="-127"/>
            </a:endParaRPr>
          </a:p>
        </p:txBody>
      </p:sp>
      <p:grpSp>
        <p:nvGrpSpPr>
          <p:cNvPr id="15" name="그룹 14"/>
          <p:cNvGrpSpPr/>
          <p:nvPr/>
        </p:nvGrpSpPr>
        <p:grpSpPr>
          <a:xfrm>
            <a:off x="669491" y="366746"/>
            <a:ext cx="1854564" cy="925921"/>
            <a:chOff x="1470655" y="2366883"/>
            <a:chExt cx="1854564" cy="925921"/>
          </a:xfrm>
        </p:grpSpPr>
        <p:grpSp>
          <p:nvGrpSpPr>
            <p:cNvPr id="16" name="그룹 15"/>
            <p:cNvGrpSpPr/>
            <p:nvPr/>
          </p:nvGrpSpPr>
          <p:grpSpPr>
            <a:xfrm>
              <a:off x="1470655" y="2366883"/>
              <a:ext cx="747880" cy="925921"/>
              <a:chOff x="2181677" y="1319394"/>
              <a:chExt cx="747880" cy="925921"/>
            </a:xfrm>
          </p:grpSpPr>
          <p:sp>
            <p:nvSpPr>
              <p:cNvPr id="18" name="TextBox 17"/>
              <p:cNvSpPr txBox="1"/>
              <p:nvPr/>
            </p:nvSpPr>
            <p:spPr>
              <a:xfrm>
                <a:off x="2181677" y="1319394"/>
                <a:ext cx="449162" cy="646331"/>
              </a:xfrm>
              <a:prstGeom prst="rect">
                <a:avLst/>
              </a:prstGeom>
              <a:noFill/>
            </p:spPr>
            <p:txBody>
              <a:bodyPr wrap="none" rtlCol="0">
                <a:spAutoFit/>
              </a:bodyPr>
              <a:lstStyle/>
              <a:p>
                <a:r>
                  <a:rPr lang="en-US" altLang="ko-KR" sz="3600" dirty="0" smtClean="0">
                    <a:latin typeface="맑은 고딕" pitchFamily="50" charset="-127"/>
                    <a:ea typeface="맑은 고딕" pitchFamily="50" charset="-127"/>
                  </a:rPr>
                  <a:t>1</a:t>
                </a:r>
                <a:endParaRPr lang="ko-KR" altLang="en-US" sz="3600" dirty="0">
                  <a:latin typeface="맑은 고딕" pitchFamily="50" charset="-127"/>
                  <a:ea typeface="맑은 고딕" pitchFamily="50" charset="-127"/>
                </a:endParaRPr>
              </a:p>
            </p:txBody>
          </p:sp>
          <p:sp>
            <p:nvSpPr>
              <p:cNvPr id="19" name="직각 삼각형 18"/>
              <p:cNvSpPr/>
              <p:nvPr/>
            </p:nvSpPr>
            <p:spPr>
              <a:xfrm rot="16200000">
                <a:off x="2620469" y="1936227"/>
                <a:ext cx="309088" cy="309088"/>
              </a:xfrm>
              <a:prstGeom prst="rtTriangle">
                <a:avLst/>
              </a:prstGeom>
              <a:solidFill>
                <a:schemeClr val="bg1"/>
              </a:solidFill>
              <a:ln>
                <a:noFill/>
              </a:ln>
              <a:effectLst>
                <a:outerShdw blurRad="152400" dist="482600" dir="13500000" algn="br" rotWithShape="0">
                  <a:prstClr val="black">
                    <a:alpha val="3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맑은 고딕" pitchFamily="50" charset="-127"/>
                  <a:ea typeface="맑은 고딕" pitchFamily="50" charset="-127"/>
                </a:endParaRPr>
              </a:p>
            </p:txBody>
          </p:sp>
          <p:sp>
            <p:nvSpPr>
              <p:cNvPr id="20" name="직각 삼각형 19"/>
              <p:cNvSpPr/>
              <p:nvPr/>
            </p:nvSpPr>
            <p:spPr>
              <a:xfrm rot="16200000">
                <a:off x="2210366" y="1538120"/>
                <a:ext cx="468052" cy="468052"/>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맑은 고딕" pitchFamily="50" charset="-127"/>
                  <a:ea typeface="맑은 고딕" pitchFamily="50" charset="-127"/>
                </a:endParaRPr>
              </a:p>
            </p:txBody>
          </p:sp>
        </p:grpSp>
        <p:sp>
          <p:nvSpPr>
            <p:cNvPr id="17" name="TextBox 16"/>
            <p:cNvSpPr txBox="1"/>
            <p:nvPr/>
          </p:nvSpPr>
          <p:spPr>
            <a:xfrm>
              <a:off x="1909447" y="2491290"/>
              <a:ext cx="1415772" cy="461665"/>
            </a:xfrm>
            <a:prstGeom prst="rect">
              <a:avLst/>
            </a:prstGeom>
            <a:noFill/>
          </p:spPr>
          <p:txBody>
            <a:bodyPr wrap="none" rtlCol="0">
              <a:spAutoFit/>
            </a:bodyPr>
            <a:lstStyle/>
            <a:p>
              <a:r>
                <a:rPr lang="ko-KR" altLang="en-US" sz="2400" dirty="0" smtClean="0">
                  <a:solidFill>
                    <a:schemeClr val="accent6">
                      <a:lumMod val="75000"/>
                    </a:schemeClr>
                  </a:solidFill>
                  <a:latin typeface="맑은 고딕" pitchFamily="50" charset="-127"/>
                  <a:ea typeface="맑은 고딕" pitchFamily="50" charset="-127"/>
                </a:rPr>
                <a:t>공모배경</a:t>
              </a:r>
              <a:endParaRPr lang="ko-KR" altLang="en-US" sz="2400" dirty="0">
                <a:solidFill>
                  <a:schemeClr val="accent6">
                    <a:lumMod val="75000"/>
                  </a:schemeClr>
                </a:solidFill>
                <a:latin typeface="맑은 고딕" pitchFamily="50" charset="-127"/>
                <a:ea typeface="맑은 고딕" pitchFamily="50" charset="-127"/>
              </a:endParaRPr>
            </a:p>
          </p:txBody>
        </p:sp>
      </p:grpSp>
      <p:pic>
        <p:nvPicPr>
          <p:cNvPr id="11"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23154" t="14235" r="53617" b="63546"/>
          <a:stretch/>
        </p:blipFill>
        <p:spPr bwMode="auto">
          <a:xfrm>
            <a:off x="248743" y="1318762"/>
            <a:ext cx="4248150" cy="22009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4454102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2055</TotalTime>
  <Words>1756</Words>
  <Application>Microsoft Office PowerPoint</Application>
  <PresentationFormat>화면 슬라이드 쇼(4:3)</PresentationFormat>
  <Paragraphs>454</Paragraphs>
  <Slides>34</Slides>
  <Notes>10</Notes>
  <HiddenSlides>0</HiddenSlides>
  <MMClips>0</MMClips>
  <ScaleCrop>false</ScaleCrop>
  <HeadingPairs>
    <vt:vector size="4" baseType="variant">
      <vt:variant>
        <vt:lpstr>테마</vt:lpstr>
      </vt:variant>
      <vt:variant>
        <vt:i4>1</vt:i4>
      </vt:variant>
      <vt:variant>
        <vt:lpstr>슬라이드 제목</vt:lpstr>
      </vt:variant>
      <vt:variant>
        <vt:i4>34</vt:i4>
      </vt:variant>
    </vt:vector>
  </HeadingPairs>
  <TitlesOfParts>
    <vt:vector size="35" baseType="lpstr">
      <vt:lpstr>Office 테마</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TJ</dc:creator>
  <cp:lastModifiedBy>TJ</cp:lastModifiedBy>
  <cp:revision>869</cp:revision>
  <dcterms:created xsi:type="dcterms:W3CDTF">2019-05-24T06:54:24Z</dcterms:created>
  <dcterms:modified xsi:type="dcterms:W3CDTF">2019-07-22T02:55:03Z</dcterms:modified>
</cp:coreProperties>
</file>